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593352"/>
            <a:ext cx="7848600" cy="5896999"/>
          </a:xfrm>
          <a:prstGeom prst="rect">
            <a:avLst/>
          </a:prstGeom>
        </p:spPr>
        <p:txBody>
          <a:bodyPr wrap="square">
            <a:spAutoFit/>
          </a:bodyPr>
          <a:lstStyle/>
          <a:p>
            <a:pPr algn="ctr">
              <a:lnSpc>
                <a:spcPct val="115000"/>
              </a:lnSpc>
            </a:pPr>
            <a:r>
              <a:rPr lang="en-US" sz="4000" b="1" dirty="0">
                <a:latin typeface="Times New Roman"/>
                <a:ea typeface="Times New Roman"/>
                <a:cs typeface="Arial"/>
              </a:rPr>
              <a:t>Pattern </a:t>
            </a:r>
            <a:endParaRPr lang="en-US" sz="4000" b="1" dirty="0" smtClean="0">
              <a:latin typeface="Times New Roman"/>
              <a:ea typeface="Times New Roman"/>
              <a:cs typeface="Arial"/>
            </a:endParaRPr>
          </a:p>
          <a:p>
            <a:pPr algn="just">
              <a:lnSpc>
                <a:spcPct val="115000"/>
              </a:lnSpc>
            </a:pPr>
            <a:r>
              <a:rPr lang="en-US" sz="2400" dirty="0" smtClean="0">
                <a:latin typeface="Times New Roman" pitchFamily="18" charset="0"/>
                <a:ea typeface="Times New Roman"/>
                <a:cs typeface="Times New Roman" pitchFamily="18" charset="0"/>
              </a:rPr>
              <a:t>The </a:t>
            </a:r>
            <a:r>
              <a:rPr lang="en-US" sz="2400" dirty="0">
                <a:latin typeface="Times New Roman" pitchFamily="18" charset="0"/>
                <a:ea typeface="Times New Roman"/>
                <a:cs typeface="Times New Roman" pitchFamily="18" charset="0"/>
              </a:rPr>
              <a:t>pattern is the principal tool during the casting process. It is the replica of the object to be made by the casting process, with some modifications. The main modifications are the addition of pattern allowances, and the provision of core prints. If the casting is to be hollow, additional patterns called cores are used to create these cavities in the finished product. </a:t>
            </a:r>
            <a:r>
              <a:rPr lang="en-US" sz="2400" u="sng" dirty="0">
                <a:latin typeface="Times New Roman" pitchFamily="18" charset="0"/>
                <a:ea typeface="Times New Roman"/>
                <a:cs typeface="Times New Roman" pitchFamily="18" charset="0"/>
              </a:rPr>
              <a:t>The quality of the casting produced depends upon the material of the pattern, its design, and construction</a:t>
            </a:r>
            <a:r>
              <a:rPr lang="en-US" sz="2400" dirty="0">
                <a:latin typeface="Times New Roman" pitchFamily="18" charset="0"/>
                <a:ea typeface="Times New Roman"/>
                <a:cs typeface="Times New Roman" pitchFamily="18" charset="0"/>
              </a:rPr>
              <a:t>. </a:t>
            </a:r>
          </a:p>
          <a:p>
            <a:pPr algn="just">
              <a:lnSpc>
                <a:spcPct val="115000"/>
              </a:lnSpc>
              <a:spcAft>
                <a:spcPts val="1000"/>
              </a:spcAft>
            </a:pPr>
            <a:r>
              <a:rPr lang="en-US" sz="2400" dirty="0">
                <a:latin typeface="Times New Roman" pitchFamily="18" charset="0"/>
                <a:ea typeface="Times New Roman"/>
                <a:cs typeface="Times New Roman" pitchFamily="18" charset="0"/>
              </a:rPr>
              <a:t>     The costs of the pattern and the related equipment are reflected in the cost of the casting. The use of an expensive pattern is justified when the quantity of castings required is substantial. </a:t>
            </a:r>
          </a:p>
        </p:txBody>
      </p:sp>
    </p:spTree>
    <p:extLst>
      <p:ext uri="{BB962C8B-B14F-4D97-AF65-F5344CB8AC3E}">
        <p14:creationId xmlns:p14="http://schemas.microsoft.com/office/powerpoint/2010/main" val="3448935320"/>
      </p:ext>
    </p:extLst>
  </p:cSld>
  <p:clrMapOvr>
    <a:masterClrMapping/>
  </p:clrMapOvr>
  <mc:AlternateContent xmlns:mc="http://schemas.openxmlformats.org/markup-compatibility/2006" xmlns:p14="http://schemas.microsoft.com/office/powerpoint/2010/main">
    <mc:Choice Requires="p14">
      <p:transition spd="slow" p14:dur="800">
        <p:diamond/>
      </p:transition>
    </mc:Choice>
    <mc:Fallback xmlns="">
      <p:transition spd="slow">
        <p:diamond/>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2">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28600"/>
            <a:ext cx="8686800" cy="1631216"/>
          </a:xfrm>
          <a:prstGeom prst="rect">
            <a:avLst/>
          </a:prstGeom>
        </p:spPr>
        <p:txBody>
          <a:bodyPr wrap="square">
            <a:spAutoFit/>
          </a:bodyPr>
          <a:lstStyle/>
          <a:p>
            <a:r>
              <a:rPr lang="en-US" sz="2000" dirty="0">
                <a:latin typeface="Times New Roman"/>
                <a:ea typeface="Times New Roman"/>
              </a:rPr>
              <a:t>Draft allowance varies with the complexity of the sand job. But in general inner details of the pattern require higher draft than outer surfaces. The </a:t>
            </a:r>
            <a:r>
              <a:rPr lang="en-US" sz="2000" b="1" i="1" u="sng" dirty="0">
                <a:latin typeface="Times New Roman"/>
                <a:ea typeface="Times New Roman"/>
              </a:rPr>
              <a:t>amount of draft depends</a:t>
            </a:r>
            <a:r>
              <a:rPr lang="en-US" sz="2000" dirty="0">
                <a:latin typeface="Times New Roman"/>
                <a:ea typeface="Times New Roman"/>
              </a:rPr>
              <a:t> upon </a:t>
            </a:r>
            <a:r>
              <a:rPr lang="en-US" sz="2000" u="sng" dirty="0">
                <a:latin typeface="Times New Roman"/>
                <a:ea typeface="Times New Roman"/>
              </a:rPr>
              <a:t>the length of</a:t>
            </a:r>
            <a:r>
              <a:rPr lang="en-US" sz="2000" dirty="0">
                <a:latin typeface="Times New Roman"/>
                <a:ea typeface="Times New Roman"/>
              </a:rPr>
              <a:t> </a:t>
            </a:r>
            <a:r>
              <a:rPr lang="en-US" sz="2000" u="sng" dirty="0">
                <a:latin typeface="Times New Roman"/>
                <a:ea typeface="Times New Roman"/>
              </a:rPr>
              <a:t>the vertical side of the pattern to be extracted</a:t>
            </a:r>
            <a:r>
              <a:rPr lang="en-US" sz="2000" dirty="0">
                <a:latin typeface="Times New Roman"/>
                <a:ea typeface="Times New Roman"/>
              </a:rPr>
              <a:t>; </a:t>
            </a:r>
            <a:r>
              <a:rPr lang="en-US" sz="2000" u="sng" dirty="0">
                <a:latin typeface="Times New Roman"/>
                <a:ea typeface="Times New Roman"/>
              </a:rPr>
              <a:t>the intricacy of the pattern</a:t>
            </a:r>
            <a:r>
              <a:rPr lang="en-US" sz="2000" dirty="0">
                <a:latin typeface="Times New Roman"/>
                <a:ea typeface="Times New Roman"/>
              </a:rPr>
              <a:t>; </a:t>
            </a:r>
            <a:r>
              <a:rPr lang="en-US" sz="2000" u="sng" dirty="0">
                <a:latin typeface="Times New Roman"/>
                <a:ea typeface="Times New Roman"/>
              </a:rPr>
              <a:t>the method of</a:t>
            </a:r>
            <a:r>
              <a:rPr lang="en-US" sz="2000" dirty="0">
                <a:latin typeface="Times New Roman"/>
                <a:ea typeface="Times New Roman"/>
              </a:rPr>
              <a:t> </a:t>
            </a:r>
            <a:r>
              <a:rPr lang="en-US" sz="2000" u="sng" dirty="0">
                <a:latin typeface="Times New Roman"/>
                <a:ea typeface="Times New Roman"/>
              </a:rPr>
              <a:t>molding</a:t>
            </a:r>
            <a:r>
              <a:rPr lang="en-US" sz="2000" dirty="0">
                <a:latin typeface="Times New Roman"/>
                <a:ea typeface="Times New Roman"/>
              </a:rPr>
              <a:t>; </a:t>
            </a:r>
            <a:r>
              <a:rPr lang="en-US" sz="2000" u="sng" dirty="0">
                <a:latin typeface="Times New Roman"/>
                <a:ea typeface="Times New Roman"/>
              </a:rPr>
              <a:t>and pattern material</a:t>
            </a:r>
            <a:r>
              <a:rPr lang="en-US" sz="2000" dirty="0">
                <a:latin typeface="Times New Roman"/>
                <a:ea typeface="Times New Roman"/>
              </a:rPr>
              <a:t>.</a:t>
            </a:r>
            <a:r>
              <a:rPr lang="en-US" sz="2000" u="sng" dirty="0">
                <a:latin typeface="Times New Roman"/>
                <a:ea typeface="Times New Roman"/>
              </a:rPr>
              <a:t> </a:t>
            </a:r>
            <a:r>
              <a:rPr lang="en-US" sz="2000" b="1" u="sng" dirty="0">
                <a:latin typeface="Times New Roman"/>
                <a:ea typeface="Times New Roman"/>
              </a:rPr>
              <a:t>Table 2</a:t>
            </a:r>
            <a:r>
              <a:rPr lang="en-US" sz="2000" dirty="0">
                <a:latin typeface="Times New Roman"/>
                <a:ea typeface="Times New Roman"/>
              </a:rPr>
              <a:t> provides a general guide lines for the draft allowance</a:t>
            </a:r>
            <a:endParaRPr lang="en-US" sz="2000" dirty="0"/>
          </a:p>
        </p:txBody>
      </p:sp>
      <p:graphicFrame>
        <p:nvGraphicFramePr>
          <p:cNvPr id="3" name="Table 2"/>
          <p:cNvGraphicFramePr>
            <a:graphicFrameLocks noGrp="1"/>
          </p:cNvGraphicFramePr>
          <p:nvPr>
            <p:extLst>
              <p:ext uri="{D42A27DB-BD31-4B8C-83A1-F6EECF244321}">
                <p14:modId xmlns:p14="http://schemas.microsoft.com/office/powerpoint/2010/main" val="3782863957"/>
              </p:ext>
            </p:extLst>
          </p:nvPr>
        </p:nvGraphicFramePr>
        <p:xfrm>
          <a:off x="914400" y="2209800"/>
          <a:ext cx="7391400" cy="4158234"/>
        </p:xfrm>
        <a:graphic>
          <a:graphicData uri="http://schemas.openxmlformats.org/drawingml/2006/table">
            <a:tbl>
              <a:tblPr firstRow="1" firstCol="1" bandRow="1"/>
              <a:tblGrid>
                <a:gridCol w="1847850"/>
                <a:gridCol w="1847850"/>
                <a:gridCol w="1847850"/>
                <a:gridCol w="1847850"/>
              </a:tblGrid>
              <a:tr h="501502">
                <a:tc>
                  <a:txBody>
                    <a:bodyPr/>
                    <a:lstStyle/>
                    <a:p>
                      <a:pPr algn="ctr" rtl="0">
                        <a:lnSpc>
                          <a:spcPct val="115000"/>
                        </a:lnSpc>
                        <a:spcAft>
                          <a:spcPts val="1000"/>
                        </a:spcAft>
                      </a:pPr>
                      <a:r>
                        <a:rPr lang="en-US" sz="1800" b="1" dirty="0">
                          <a:effectLst/>
                          <a:latin typeface="Times New Roman" pitchFamily="18" charset="0"/>
                          <a:ea typeface="Times New Roman"/>
                          <a:cs typeface="Times New Roman" pitchFamily="18" charset="0"/>
                        </a:rPr>
                        <a:t>Pattern material</a:t>
                      </a:r>
                      <a:endParaRPr lang="en-US" sz="1800" dirty="0">
                        <a:effectLst/>
                        <a:latin typeface="Times New Roman" pitchFamily="18" charset="0"/>
                        <a:ea typeface="Times New Roman"/>
                        <a:cs typeface="Times New Roman" pitchFamily="18" charset="0"/>
                      </a:endParaRPr>
                    </a:p>
                  </a:txBody>
                  <a:tcPr marL="9525" marR="9525" marT="9525" marB="9525">
                    <a:lnL>
                      <a:noFill/>
                    </a:lnL>
                    <a:lnR>
                      <a:noFill/>
                    </a:lnR>
                    <a:lnT>
                      <a:noFill/>
                    </a:lnT>
                    <a:lnB>
                      <a:noFill/>
                    </a:lnB>
                    <a:solidFill>
                      <a:srgbClr val="82CDFF"/>
                    </a:solidFill>
                  </a:tcPr>
                </a:tc>
                <a:tc>
                  <a:txBody>
                    <a:bodyPr/>
                    <a:lstStyle/>
                    <a:p>
                      <a:pPr algn="ctr" rtl="0">
                        <a:lnSpc>
                          <a:spcPct val="115000"/>
                        </a:lnSpc>
                        <a:spcAft>
                          <a:spcPts val="1000"/>
                        </a:spcAft>
                      </a:pPr>
                      <a:r>
                        <a:rPr lang="en-US" sz="1800" b="1">
                          <a:effectLst/>
                          <a:latin typeface="Times New Roman" pitchFamily="18" charset="0"/>
                          <a:ea typeface="Times New Roman"/>
                          <a:cs typeface="Times New Roman" pitchFamily="18" charset="0"/>
                        </a:rPr>
                        <a:t>Height of the given surface (inch)</a:t>
                      </a:r>
                      <a:endParaRPr lang="en-US" sz="1800">
                        <a:effectLst/>
                        <a:latin typeface="Times New Roman" pitchFamily="18" charset="0"/>
                        <a:ea typeface="Times New Roman"/>
                        <a:cs typeface="Times New Roman" pitchFamily="18" charset="0"/>
                      </a:endParaRPr>
                    </a:p>
                  </a:txBody>
                  <a:tcPr marL="9525" marR="9525" marT="9525" marB="9525">
                    <a:lnL>
                      <a:noFill/>
                    </a:lnL>
                    <a:lnR>
                      <a:noFill/>
                    </a:lnR>
                    <a:lnT>
                      <a:noFill/>
                    </a:lnT>
                    <a:lnB>
                      <a:noFill/>
                    </a:lnB>
                    <a:solidFill>
                      <a:srgbClr val="82CDFF"/>
                    </a:solidFill>
                  </a:tcPr>
                </a:tc>
                <a:tc>
                  <a:txBody>
                    <a:bodyPr/>
                    <a:lstStyle/>
                    <a:p>
                      <a:pPr algn="ctr" rtl="0">
                        <a:lnSpc>
                          <a:spcPct val="115000"/>
                        </a:lnSpc>
                        <a:spcAft>
                          <a:spcPts val="0"/>
                        </a:spcAft>
                      </a:pPr>
                      <a:r>
                        <a:rPr lang="en-US" sz="1800" b="1">
                          <a:effectLst/>
                          <a:latin typeface="Times New Roman" pitchFamily="18" charset="0"/>
                          <a:ea typeface="Times New Roman"/>
                          <a:cs typeface="Times New Roman" pitchFamily="18" charset="0"/>
                        </a:rPr>
                        <a:t>Draft angle</a:t>
                      </a:r>
                      <a:endParaRPr lang="en-US" sz="1800">
                        <a:effectLst/>
                        <a:latin typeface="Times New Roman" pitchFamily="18" charset="0"/>
                        <a:ea typeface="Times New Roman"/>
                        <a:cs typeface="Times New Roman" pitchFamily="18" charset="0"/>
                      </a:endParaRPr>
                    </a:p>
                    <a:p>
                      <a:pPr algn="ctr" rtl="0">
                        <a:lnSpc>
                          <a:spcPct val="115000"/>
                        </a:lnSpc>
                        <a:spcAft>
                          <a:spcPts val="0"/>
                        </a:spcAft>
                      </a:pPr>
                      <a:r>
                        <a:rPr lang="en-US" sz="1800" b="1">
                          <a:effectLst/>
                          <a:latin typeface="Times New Roman" pitchFamily="18" charset="0"/>
                          <a:ea typeface="Times New Roman"/>
                          <a:cs typeface="Times New Roman" pitchFamily="18" charset="0"/>
                        </a:rPr>
                        <a:t>(External surface)</a:t>
                      </a:r>
                      <a:endParaRPr lang="en-US" sz="1800">
                        <a:effectLst/>
                        <a:latin typeface="Times New Roman" pitchFamily="18" charset="0"/>
                        <a:ea typeface="Times New Roman"/>
                        <a:cs typeface="Times New Roman" pitchFamily="18" charset="0"/>
                      </a:endParaRPr>
                    </a:p>
                  </a:txBody>
                  <a:tcPr marL="9525" marR="9525" marT="9525" marB="9525">
                    <a:lnL>
                      <a:noFill/>
                    </a:lnL>
                    <a:lnR>
                      <a:noFill/>
                    </a:lnR>
                    <a:lnT>
                      <a:noFill/>
                    </a:lnT>
                    <a:lnB>
                      <a:noFill/>
                    </a:lnB>
                    <a:solidFill>
                      <a:srgbClr val="82CDFF"/>
                    </a:solidFill>
                  </a:tcPr>
                </a:tc>
                <a:tc>
                  <a:txBody>
                    <a:bodyPr/>
                    <a:lstStyle/>
                    <a:p>
                      <a:pPr algn="ctr" rtl="0">
                        <a:lnSpc>
                          <a:spcPct val="115000"/>
                        </a:lnSpc>
                        <a:spcAft>
                          <a:spcPts val="0"/>
                        </a:spcAft>
                      </a:pPr>
                      <a:r>
                        <a:rPr lang="en-US" sz="1800" b="1">
                          <a:effectLst/>
                          <a:latin typeface="Times New Roman" pitchFamily="18" charset="0"/>
                          <a:ea typeface="Times New Roman"/>
                          <a:cs typeface="Times New Roman" pitchFamily="18" charset="0"/>
                        </a:rPr>
                        <a:t>Draft angle</a:t>
                      </a:r>
                      <a:endParaRPr lang="en-US" sz="1800">
                        <a:effectLst/>
                        <a:latin typeface="Times New Roman" pitchFamily="18" charset="0"/>
                        <a:ea typeface="Times New Roman"/>
                        <a:cs typeface="Times New Roman" pitchFamily="18" charset="0"/>
                      </a:endParaRPr>
                    </a:p>
                    <a:p>
                      <a:pPr algn="ctr" rtl="0">
                        <a:lnSpc>
                          <a:spcPct val="115000"/>
                        </a:lnSpc>
                        <a:spcAft>
                          <a:spcPts val="0"/>
                        </a:spcAft>
                      </a:pPr>
                      <a:r>
                        <a:rPr lang="en-US" sz="1800" b="1">
                          <a:effectLst/>
                          <a:latin typeface="Times New Roman" pitchFamily="18" charset="0"/>
                          <a:ea typeface="Times New Roman"/>
                          <a:cs typeface="Times New Roman" pitchFamily="18" charset="0"/>
                        </a:rPr>
                        <a:t>(Internal surface)</a:t>
                      </a:r>
                      <a:endParaRPr lang="en-US" sz="1800">
                        <a:effectLst/>
                        <a:latin typeface="Times New Roman" pitchFamily="18" charset="0"/>
                        <a:ea typeface="Times New Roman"/>
                        <a:cs typeface="Times New Roman" pitchFamily="18" charset="0"/>
                      </a:endParaRPr>
                    </a:p>
                  </a:txBody>
                  <a:tcPr marL="9525" marR="9525" marT="9525" marB="9525">
                    <a:lnL>
                      <a:noFill/>
                    </a:lnL>
                    <a:lnR>
                      <a:noFill/>
                    </a:lnR>
                    <a:lnT>
                      <a:noFill/>
                    </a:lnT>
                    <a:lnB>
                      <a:noFill/>
                    </a:lnB>
                    <a:solidFill>
                      <a:srgbClr val="82CDFF"/>
                    </a:solidFill>
                  </a:tcPr>
                </a:tc>
              </a:tr>
              <a:tr h="1221163">
                <a:tc>
                  <a:txBody>
                    <a:bodyPr/>
                    <a:lstStyle/>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Wood</a:t>
                      </a:r>
                      <a:endParaRPr lang="en-US" sz="1800" dirty="0">
                        <a:effectLst/>
                        <a:latin typeface="Times New Roman" pitchFamily="18" charset="0"/>
                        <a:ea typeface="Times New Roman"/>
                        <a:cs typeface="Times New Roman" pitchFamily="18" charset="0"/>
                      </a:endParaRPr>
                    </a:p>
                  </a:txBody>
                  <a:tcPr marL="9525" marR="9525" marT="9525" marB="9525" anchor="ctr">
                    <a:lnL>
                      <a:noFill/>
                    </a:lnL>
                    <a:lnR>
                      <a:noFill/>
                    </a:lnR>
                    <a:lnT>
                      <a:noFill/>
                    </a:lnT>
                    <a:lnB>
                      <a:noFill/>
                    </a:lnB>
                    <a:solidFill>
                      <a:srgbClr val="CAEAFF"/>
                    </a:solidFill>
                  </a:tcPr>
                </a:tc>
                <a:tc>
                  <a:txBody>
                    <a:bodyPr/>
                    <a:lstStyle/>
                    <a:p>
                      <a:pPr indent="84455"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1</a:t>
                      </a:r>
                      <a:endParaRPr lang="en-US" sz="1800">
                        <a:effectLst/>
                        <a:latin typeface="Times New Roman" pitchFamily="18" charset="0"/>
                        <a:ea typeface="Times New Roman"/>
                        <a:cs typeface="Times New Roman" pitchFamily="18" charset="0"/>
                      </a:endParaRPr>
                    </a:p>
                    <a:p>
                      <a:pPr indent="84455"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1 to 2</a:t>
                      </a:r>
                      <a:endParaRPr lang="en-US" sz="1800">
                        <a:effectLst/>
                        <a:latin typeface="Times New Roman" pitchFamily="18" charset="0"/>
                        <a:ea typeface="Times New Roman"/>
                        <a:cs typeface="Times New Roman" pitchFamily="18" charset="0"/>
                      </a:endParaRPr>
                    </a:p>
                    <a:p>
                      <a:pPr indent="84455"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2 to 4</a:t>
                      </a:r>
                      <a:endParaRPr lang="en-US" sz="1800">
                        <a:effectLst/>
                        <a:latin typeface="Times New Roman" pitchFamily="18" charset="0"/>
                        <a:ea typeface="Times New Roman"/>
                        <a:cs typeface="Times New Roman" pitchFamily="18" charset="0"/>
                      </a:endParaRPr>
                    </a:p>
                    <a:p>
                      <a:pPr indent="84455"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4 to 8</a:t>
                      </a:r>
                      <a:endParaRPr lang="en-US" sz="1800">
                        <a:effectLst/>
                        <a:latin typeface="Times New Roman" pitchFamily="18" charset="0"/>
                        <a:ea typeface="Times New Roman"/>
                        <a:cs typeface="Times New Roman" pitchFamily="18" charset="0"/>
                      </a:endParaRPr>
                    </a:p>
                    <a:p>
                      <a:pPr indent="84455"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8 to 32</a:t>
                      </a:r>
                      <a:endParaRPr lang="en-US" sz="1800">
                        <a:effectLst/>
                        <a:latin typeface="Times New Roman" pitchFamily="18" charset="0"/>
                        <a:ea typeface="Times New Roman"/>
                        <a:cs typeface="Times New Roman" pitchFamily="18" charset="0"/>
                      </a:endParaRPr>
                    </a:p>
                  </a:txBody>
                  <a:tcPr marL="9525" marR="9525" marT="9525" marB="9525" anchor="ctr">
                    <a:lnL>
                      <a:noFill/>
                    </a:lnL>
                    <a:lnR>
                      <a:noFill/>
                    </a:lnR>
                    <a:lnT>
                      <a:noFill/>
                    </a:lnT>
                    <a:lnB>
                      <a:noFill/>
                    </a:lnB>
                    <a:solidFill>
                      <a:srgbClr val="CAEAFF"/>
                    </a:solidFill>
                  </a:tcPr>
                </a:tc>
                <a:tc>
                  <a:txBody>
                    <a:bodyPr/>
                    <a:lstStyle/>
                    <a:p>
                      <a:pPr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3.00</a:t>
                      </a:r>
                      <a:endParaRPr lang="en-US" sz="1800">
                        <a:effectLst/>
                        <a:latin typeface="Times New Roman" pitchFamily="18" charset="0"/>
                        <a:ea typeface="Times New Roman"/>
                        <a:cs typeface="Times New Roman" pitchFamily="18" charset="0"/>
                      </a:endParaRPr>
                    </a:p>
                    <a:p>
                      <a:pPr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1.50</a:t>
                      </a:r>
                      <a:endParaRPr lang="en-US" sz="1800">
                        <a:effectLst/>
                        <a:latin typeface="Times New Roman" pitchFamily="18" charset="0"/>
                        <a:ea typeface="Times New Roman"/>
                        <a:cs typeface="Times New Roman" pitchFamily="18" charset="0"/>
                      </a:endParaRPr>
                    </a:p>
                    <a:p>
                      <a:pPr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1.00</a:t>
                      </a:r>
                      <a:endParaRPr lang="en-US" sz="1800">
                        <a:effectLst/>
                        <a:latin typeface="Times New Roman" pitchFamily="18" charset="0"/>
                        <a:ea typeface="Times New Roman"/>
                        <a:cs typeface="Times New Roman" pitchFamily="18" charset="0"/>
                      </a:endParaRPr>
                    </a:p>
                    <a:p>
                      <a:pPr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0.75</a:t>
                      </a:r>
                      <a:endParaRPr lang="en-US" sz="1800">
                        <a:effectLst/>
                        <a:latin typeface="Times New Roman" pitchFamily="18" charset="0"/>
                        <a:ea typeface="Times New Roman"/>
                        <a:cs typeface="Times New Roman" pitchFamily="18" charset="0"/>
                      </a:endParaRPr>
                    </a:p>
                    <a:p>
                      <a:pPr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0.50</a:t>
                      </a:r>
                      <a:endParaRPr lang="en-US" sz="1800">
                        <a:effectLst/>
                        <a:latin typeface="Times New Roman" pitchFamily="18" charset="0"/>
                        <a:ea typeface="Times New Roman"/>
                        <a:cs typeface="Times New Roman" pitchFamily="18" charset="0"/>
                      </a:endParaRPr>
                    </a:p>
                  </a:txBody>
                  <a:tcPr marL="9525" marR="9525" marT="9525" marB="9525" anchor="ctr">
                    <a:lnL>
                      <a:noFill/>
                    </a:lnL>
                    <a:lnR>
                      <a:noFill/>
                    </a:lnR>
                    <a:lnT>
                      <a:noFill/>
                    </a:lnT>
                    <a:lnB>
                      <a:noFill/>
                    </a:lnB>
                    <a:solidFill>
                      <a:srgbClr val="CAEAFF"/>
                    </a:solidFill>
                  </a:tcPr>
                </a:tc>
                <a:tc>
                  <a:txBody>
                    <a:bodyPr/>
                    <a:lstStyle/>
                    <a:p>
                      <a:pPr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3.00</a:t>
                      </a:r>
                      <a:endParaRPr lang="en-US" sz="1800">
                        <a:effectLst/>
                        <a:latin typeface="Times New Roman" pitchFamily="18" charset="0"/>
                        <a:ea typeface="Times New Roman"/>
                        <a:cs typeface="Times New Roman" pitchFamily="18" charset="0"/>
                      </a:endParaRPr>
                    </a:p>
                    <a:p>
                      <a:pPr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2.50</a:t>
                      </a:r>
                      <a:endParaRPr lang="en-US" sz="1800">
                        <a:effectLst/>
                        <a:latin typeface="Times New Roman" pitchFamily="18" charset="0"/>
                        <a:ea typeface="Times New Roman"/>
                        <a:cs typeface="Times New Roman" pitchFamily="18" charset="0"/>
                      </a:endParaRPr>
                    </a:p>
                    <a:p>
                      <a:pPr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1.50</a:t>
                      </a:r>
                      <a:endParaRPr lang="en-US" sz="1800">
                        <a:effectLst/>
                        <a:latin typeface="Times New Roman" pitchFamily="18" charset="0"/>
                        <a:ea typeface="Times New Roman"/>
                        <a:cs typeface="Times New Roman" pitchFamily="18" charset="0"/>
                      </a:endParaRPr>
                    </a:p>
                    <a:p>
                      <a:pPr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1.00</a:t>
                      </a:r>
                      <a:endParaRPr lang="en-US" sz="1800">
                        <a:effectLst/>
                        <a:latin typeface="Times New Roman" pitchFamily="18" charset="0"/>
                        <a:ea typeface="Times New Roman"/>
                        <a:cs typeface="Times New Roman" pitchFamily="18" charset="0"/>
                      </a:endParaRPr>
                    </a:p>
                    <a:p>
                      <a:pPr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1.00</a:t>
                      </a:r>
                      <a:endParaRPr lang="en-US" sz="1800">
                        <a:effectLst/>
                        <a:latin typeface="Times New Roman" pitchFamily="18" charset="0"/>
                        <a:ea typeface="Times New Roman"/>
                        <a:cs typeface="Times New Roman" pitchFamily="18" charset="0"/>
                      </a:endParaRPr>
                    </a:p>
                  </a:txBody>
                  <a:tcPr marL="9525" marR="9525" marT="9525" marB="9525" anchor="ctr">
                    <a:lnL>
                      <a:noFill/>
                    </a:lnL>
                    <a:lnR>
                      <a:noFill/>
                    </a:lnR>
                    <a:lnT>
                      <a:noFill/>
                    </a:lnT>
                    <a:lnB>
                      <a:noFill/>
                    </a:lnB>
                    <a:solidFill>
                      <a:srgbClr val="CAEAFF"/>
                    </a:solidFill>
                  </a:tcPr>
                </a:tc>
              </a:tr>
              <a:tr h="1221163">
                <a:tc>
                  <a:txBody>
                    <a:bodyPr/>
                    <a:lstStyle/>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Metal and plastic</a:t>
                      </a:r>
                      <a:endParaRPr lang="en-US" sz="1800" dirty="0">
                        <a:effectLst/>
                        <a:latin typeface="Times New Roman" pitchFamily="18" charset="0"/>
                        <a:ea typeface="Times New Roman"/>
                        <a:cs typeface="Times New Roman" pitchFamily="18" charset="0"/>
                      </a:endParaRPr>
                    </a:p>
                  </a:txBody>
                  <a:tcPr marL="9525" marR="9525" marT="9525" marB="9525" anchor="ctr">
                    <a:lnL>
                      <a:noFill/>
                    </a:lnL>
                    <a:lnR>
                      <a:noFill/>
                    </a:lnR>
                    <a:lnT>
                      <a:noFill/>
                    </a:lnT>
                    <a:lnB>
                      <a:noFill/>
                    </a:lnB>
                    <a:solidFill>
                      <a:srgbClr val="CAEAFF"/>
                    </a:solidFill>
                  </a:tcPr>
                </a:tc>
                <a:tc>
                  <a:txBody>
                    <a:bodyPr/>
                    <a:lstStyle/>
                    <a:p>
                      <a:pPr indent="84455"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1</a:t>
                      </a:r>
                      <a:endParaRPr lang="en-US" sz="1800" dirty="0">
                        <a:effectLst/>
                        <a:latin typeface="Times New Roman" pitchFamily="18" charset="0"/>
                        <a:ea typeface="Times New Roman"/>
                        <a:cs typeface="Times New Roman" pitchFamily="18" charset="0"/>
                      </a:endParaRPr>
                    </a:p>
                    <a:p>
                      <a:pPr indent="84455"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1 to 2</a:t>
                      </a:r>
                      <a:endParaRPr lang="en-US" sz="1800" dirty="0">
                        <a:effectLst/>
                        <a:latin typeface="Times New Roman" pitchFamily="18" charset="0"/>
                        <a:ea typeface="Times New Roman"/>
                        <a:cs typeface="Times New Roman" pitchFamily="18" charset="0"/>
                      </a:endParaRPr>
                    </a:p>
                    <a:p>
                      <a:pPr indent="84455"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2 to 4</a:t>
                      </a:r>
                      <a:endParaRPr lang="en-US" sz="1800" dirty="0">
                        <a:effectLst/>
                        <a:latin typeface="Times New Roman" pitchFamily="18" charset="0"/>
                        <a:ea typeface="Times New Roman"/>
                        <a:cs typeface="Times New Roman" pitchFamily="18" charset="0"/>
                      </a:endParaRPr>
                    </a:p>
                    <a:p>
                      <a:pPr indent="84455"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4 to 8</a:t>
                      </a:r>
                      <a:endParaRPr lang="en-US" sz="1800" dirty="0">
                        <a:effectLst/>
                        <a:latin typeface="Times New Roman" pitchFamily="18" charset="0"/>
                        <a:ea typeface="Times New Roman"/>
                        <a:cs typeface="Times New Roman" pitchFamily="18" charset="0"/>
                      </a:endParaRPr>
                    </a:p>
                    <a:p>
                      <a:pPr indent="84455"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8 to 32</a:t>
                      </a:r>
                      <a:endParaRPr lang="en-US" sz="1800" dirty="0">
                        <a:effectLst/>
                        <a:latin typeface="Times New Roman" pitchFamily="18" charset="0"/>
                        <a:ea typeface="Times New Roman"/>
                        <a:cs typeface="Times New Roman" pitchFamily="18" charset="0"/>
                      </a:endParaRPr>
                    </a:p>
                  </a:txBody>
                  <a:tcPr marL="9525" marR="9525" marT="9525" marB="9525" anchor="ctr">
                    <a:lnL>
                      <a:noFill/>
                    </a:lnL>
                    <a:lnR>
                      <a:noFill/>
                    </a:lnR>
                    <a:lnT>
                      <a:noFill/>
                    </a:lnT>
                    <a:lnB>
                      <a:noFill/>
                    </a:lnB>
                    <a:solidFill>
                      <a:srgbClr val="CAEAFF"/>
                    </a:solidFill>
                  </a:tcPr>
                </a:tc>
                <a:tc>
                  <a:txBody>
                    <a:bodyPr/>
                    <a:lstStyle/>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1.50</a:t>
                      </a:r>
                      <a:endParaRPr lang="en-US" sz="1800" dirty="0">
                        <a:effectLst/>
                        <a:latin typeface="Times New Roman" pitchFamily="18" charset="0"/>
                        <a:ea typeface="Times New Roman"/>
                        <a:cs typeface="Times New Roman" pitchFamily="18" charset="0"/>
                      </a:endParaRPr>
                    </a:p>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1.00</a:t>
                      </a:r>
                      <a:endParaRPr lang="en-US" sz="1800" dirty="0">
                        <a:effectLst/>
                        <a:latin typeface="Times New Roman" pitchFamily="18" charset="0"/>
                        <a:ea typeface="Times New Roman"/>
                        <a:cs typeface="Times New Roman" pitchFamily="18" charset="0"/>
                      </a:endParaRPr>
                    </a:p>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0.75</a:t>
                      </a:r>
                      <a:endParaRPr lang="en-US" sz="1800" dirty="0">
                        <a:effectLst/>
                        <a:latin typeface="Times New Roman" pitchFamily="18" charset="0"/>
                        <a:ea typeface="Times New Roman"/>
                        <a:cs typeface="Times New Roman" pitchFamily="18" charset="0"/>
                      </a:endParaRPr>
                    </a:p>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0.50</a:t>
                      </a:r>
                      <a:endParaRPr lang="en-US" sz="1800" dirty="0">
                        <a:effectLst/>
                        <a:latin typeface="Times New Roman" pitchFamily="18" charset="0"/>
                        <a:ea typeface="Times New Roman"/>
                        <a:cs typeface="Times New Roman" pitchFamily="18" charset="0"/>
                      </a:endParaRPr>
                    </a:p>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0.50</a:t>
                      </a:r>
                      <a:endParaRPr lang="en-US" sz="1800" dirty="0">
                        <a:effectLst/>
                        <a:latin typeface="Times New Roman" pitchFamily="18" charset="0"/>
                        <a:ea typeface="Times New Roman"/>
                        <a:cs typeface="Times New Roman" pitchFamily="18" charset="0"/>
                      </a:endParaRPr>
                    </a:p>
                  </a:txBody>
                  <a:tcPr marL="9525" marR="9525" marT="9525" marB="9525" anchor="ctr">
                    <a:lnL>
                      <a:noFill/>
                    </a:lnL>
                    <a:lnR>
                      <a:noFill/>
                    </a:lnR>
                    <a:lnT>
                      <a:noFill/>
                    </a:lnT>
                    <a:lnB>
                      <a:noFill/>
                    </a:lnB>
                    <a:solidFill>
                      <a:srgbClr val="CAEAFF"/>
                    </a:solidFill>
                  </a:tcPr>
                </a:tc>
                <a:tc>
                  <a:txBody>
                    <a:bodyPr/>
                    <a:lstStyle/>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3.00</a:t>
                      </a:r>
                      <a:endParaRPr lang="en-US" sz="1800" dirty="0">
                        <a:effectLst/>
                        <a:latin typeface="Times New Roman" pitchFamily="18" charset="0"/>
                        <a:ea typeface="Times New Roman"/>
                        <a:cs typeface="Times New Roman" pitchFamily="18" charset="0"/>
                      </a:endParaRPr>
                    </a:p>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2.00</a:t>
                      </a:r>
                      <a:endParaRPr lang="en-US" sz="1800" dirty="0">
                        <a:effectLst/>
                        <a:latin typeface="Times New Roman" pitchFamily="18" charset="0"/>
                        <a:ea typeface="Times New Roman"/>
                        <a:cs typeface="Times New Roman" pitchFamily="18" charset="0"/>
                      </a:endParaRPr>
                    </a:p>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1.00</a:t>
                      </a:r>
                      <a:endParaRPr lang="en-US" sz="1800" dirty="0">
                        <a:effectLst/>
                        <a:latin typeface="Times New Roman" pitchFamily="18" charset="0"/>
                        <a:ea typeface="Times New Roman"/>
                        <a:cs typeface="Times New Roman" pitchFamily="18" charset="0"/>
                      </a:endParaRPr>
                    </a:p>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1.00</a:t>
                      </a:r>
                      <a:endParaRPr lang="en-US" sz="1800" dirty="0">
                        <a:effectLst/>
                        <a:latin typeface="Times New Roman" pitchFamily="18" charset="0"/>
                        <a:ea typeface="Times New Roman"/>
                        <a:cs typeface="Times New Roman" pitchFamily="18" charset="0"/>
                      </a:endParaRPr>
                    </a:p>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0.75</a:t>
                      </a:r>
                      <a:endParaRPr lang="en-US" sz="1800" dirty="0">
                        <a:effectLst/>
                        <a:latin typeface="Times New Roman" pitchFamily="18" charset="0"/>
                        <a:ea typeface="Times New Roman"/>
                        <a:cs typeface="Times New Roman" pitchFamily="18" charset="0"/>
                      </a:endParaRPr>
                    </a:p>
                  </a:txBody>
                  <a:tcPr marL="9525" marR="9525" marT="9525" marB="9525" anchor="ctr">
                    <a:lnL>
                      <a:noFill/>
                    </a:lnL>
                    <a:lnR>
                      <a:noFill/>
                    </a:lnR>
                    <a:lnT>
                      <a:noFill/>
                    </a:lnT>
                    <a:lnB>
                      <a:noFill/>
                    </a:lnB>
                    <a:solidFill>
                      <a:srgbClr val="CAEAFF"/>
                    </a:solidFill>
                  </a:tcPr>
                </a:tc>
              </a:tr>
            </a:tbl>
          </a:graphicData>
        </a:graphic>
      </p:graphicFrame>
    </p:spTree>
    <p:extLst>
      <p:ext uri="{BB962C8B-B14F-4D97-AF65-F5344CB8AC3E}">
        <p14:creationId xmlns:p14="http://schemas.microsoft.com/office/powerpoint/2010/main" val="2316536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nodeType="after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2000"/>
                                        <p:tgtEl>
                                          <p:spTgt spid="3"/>
                                        </p:tgtEl>
                                      </p:cBhvr>
                                    </p:animEffect>
                                    <p:anim calcmode="lin" valueType="num">
                                      <p:cBhvr>
                                        <p:cTn id="14" dur="2000" fill="hold"/>
                                        <p:tgtEl>
                                          <p:spTgt spid="3"/>
                                        </p:tgtEl>
                                        <p:attrNameLst>
                                          <p:attrName>ppt_x</p:attrName>
                                        </p:attrNameLst>
                                      </p:cBhvr>
                                      <p:tavLst>
                                        <p:tav tm="0">
                                          <p:val>
                                            <p:strVal val="#ppt_x"/>
                                          </p:val>
                                        </p:tav>
                                        <p:tav tm="100000">
                                          <p:val>
                                            <p:strVal val="#ppt_x"/>
                                          </p:val>
                                        </p:tav>
                                      </p:tavLst>
                                    </p:anim>
                                    <p:anim calcmode="lin" valueType="num">
                                      <p:cBhvr>
                                        <p:cTn id="15" dur="2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7952687"/>
              </p:ext>
            </p:extLst>
          </p:nvPr>
        </p:nvGraphicFramePr>
        <p:xfrm>
          <a:off x="713014" y="3430220"/>
          <a:ext cx="7620000" cy="3230880"/>
        </p:xfrm>
        <a:graphic>
          <a:graphicData uri="http://schemas.openxmlformats.org/drawingml/2006/table">
            <a:tbl>
              <a:tblPr firstRow="1" firstCol="1" bandRow="1"/>
              <a:tblGrid>
                <a:gridCol w="2540000"/>
                <a:gridCol w="2540000"/>
                <a:gridCol w="2540000"/>
              </a:tblGrid>
              <a:tr h="0">
                <a:tc>
                  <a:txBody>
                    <a:bodyPr/>
                    <a:lstStyle/>
                    <a:p>
                      <a:pPr algn="ctr" rtl="0">
                        <a:lnSpc>
                          <a:spcPct val="115000"/>
                        </a:lnSpc>
                        <a:spcAft>
                          <a:spcPts val="1000"/>
                        </a:spcAft>
                      </a:pPr>
                      <a:r>
                        <a:rPr lang="en-US" sz="1800" b="1" dirty="0">
                          <a:solidFill>
                            <a:srgbClr val="000033"/>
                          </a:solidFill>
                          <a:effectLst/>
                          <a:latin typeface="Times New Roman" pitchFamily="18" charset="0"/>
                          <a:ea typeface="Times New Roman"/>
                          <a:cs typeface="Times New Roman" pitchFamily="18" charset="0"/>
                        </a:rPr>
                        <a:t>Metal</a:t>
                      </a:r>
                      <a:endParaRPr lang="en-US" sz="1800" dirty="0">
                        <a:effectLst/>
                        <a:latin typeface="Times New Roman" pitchFamily="18" charset="0"/>
                        <a:ea typeface="Times New Roman"/>
                        <a:cs typeface="Times New Roman" pitchFamily="18" charset="0"/>
                      </a:endParaRPr>
                    </a:p>
                  </a:txBody>
                  <a:tcPr marL="9525" marR="9525" marT="9525" marB="9525" anchor="ctr">
                    <a:lnL>
                      <a:noFill/>
                    </a:lnL>
                    <a:lnR>
                      <a:noFill/>
                    </a:lnR>
                    <a:lnT>
                      <a:noFill/>
                    </a:lnT>
                    <a:lnB>
                      <a:noFill/>
                    </a:lnB>
                    <a:solidFill>
                      <a:srgbClr val="82CDFF"/>
                    </a:solidFill>
                  </a:tcPr>
                </a:tc>
                <a:tc>
                  <a:txBody>
                    <a:bodyPr/>
                    <a:lstStyle/>
                    <a:p>
                      <a:pPr algn="ctr" rtl="0">
                        <a:lnSpc>
                          <a:spcPct val="115000"/>
                        </a:lnSpc>
                        <a:spcAft>
                          <a:spcPts val="1000"/>
                        </a:spcAft>
                      </a:pPr>
                      <a:r>
                        <a:rPr lang="en-US" sz="1800" b="1">
                          <a:solidFill>
                            <a:srgbClr val="000033"/>
                          </a:solidFill>
                          <a:effectLst/>
                          <a:latin typeface="Times New Roman" pitchFamily="18" charset="0"/>
                          <a:ea typeface="Times New Roman"/>
                          <a:cs typeface="Times New Roman" pitchFamily="18" charset="0"/>
                        </a:rPr>
                        <a:t>Dimension (inch)</a:t>
                      </a:r>
                      <a:endParaRPr lang="en-US" sz="1800">
                        <a:effectLst/>
                        <a:latin typeface="Times New Roman" pitchFamily="18" charset="0"/>
                        <a:ea typeface="Times New Roman"/>
                        <a:cs typeface="Times New Roman" pitchFamily="18" charset="0"/>
                      </a:endParaRPr>
                    </a:p>
                  </a:txBody>
                  <a:tcPr marL="9525" marR="9525" marT="9525" marB="9525" anchor="ctr">
                    <a:lnL>
                      <a:noFill/>
                    </a:lnL>
                    <a:lnR>
                      <a:noFill/>
                    </a:lnR>
                    <a:lnT>
                      <a:noFill/>
                    </a:lnT>
                    <a:lnB>
                      <a:noFill/>
                    </a:lnB>
                    <a:solidFill>
                      <a:srgbClr val="82CDFF"/>
                    </a:solidFill>
                  </a:tcPr>
                </a:tc>
                <a:tc>
                  <a:txBody>
                    <a:bodyPr/>
                    <a:lstStyle/>
                    <a:p>
                      <a:pPr algn="ctr" rtl="0">
                        <a:lnSpc>
                          <a:spcPct val="115000"/>
                        </a:lnSpc>
                        <a:spcAft>
                          <a:spcPts val="1000"/>
                        </a:spcAft>
                      </a:pPr>
                      <a:r>
                        <a:rPr lang="en-US" sz="1800" b="1">
                          <a:solidFill>
                            <a:srgbClr val="000033"/>
                          </a:solidFill>
                          <a:effectLst/>
                          <a:latin typeface="Times New Roman" pitchFamily="18" charset="0"/>
                          <a:ea typeface="Times New Roman"/>
                          <a:cs typeface="Times New Roman" pitchFamily="18" charset="0"/>
                        </a:rPr>
                        <a:t>Allowance (inch)</a:t>
                      </a:r>
                      <a:endParaRPr lang="en-US" sz="1800">
                        <a:effectLst/>
                        <a:latin typeface="Times New Roman" pitchFamily="18" charset="0"/>
                        <a:ea typeface="Times New Roman"/>
                        <a:cs typeface="Times New Roman" pitchFamily="18" charset="0"/>
                      </a:endParaRPr>
                    </a:p>
                  </a:txBody>
                  <a:tcPr marL="9525" marR="9525" marT="9525" marB="9525" anchor="ctr">
                    <a:lnL>
                      <a:noFill/>
                    </a:lnL>
                    <a:lnR>
                      <a:noFill/>
                    </a:lnR>
                    <a:lnT>
                      <a:noFill/>
                    </a:lnT>
                    <a:lnB>
                      <a:noFill/>
                    </a:lnB>
                    <a:solidFill>
                      <a:srgbClr val="82CDFF"/>
                    </a:solidFill>
                  </a:tcPr>
                </a:tc>
              </a:tr>
              <a:tr h="0">
                <a:tc>
                  <a:txBody>
                    <a:bodyPr/>
                    <a:lstStyle/>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Cast iron</a:t>
                      </a:r>
                      <a:endParaRPr lang="en-US" sz="1800" dirty="0">
                        <a:effectLst/>
                        <a:latin typeface="Times New Roman" pitchFamily="18" charset="0"/>
                        <a:ea typeface="Times New Roman"/>
                        <a:cs typeface="Times New Roman" pitchFamily="18" charset="0"/>
                      </a:endParaRPr>
                    </a:p>
                  </a:txBody>
                  <a:tcPr marL="9525" marR="9525" marT="9525" marB="9525" anchor="ctr">
                    <a:lnL>
                      <a:noFill/>
                    </a:lnL>
                    <a:lnR>
                      <a:noFill/>
                    </a:lnR>
                    <a:lnT>
                      <a:noFill/>
                    </a:lnT>
                    <a:lnB>
                      <a:noFill/>
                    </a:lnB>
                    <a:solidFill>
                      <a:srgbClr val="CAEAFF"/>
                    </a:solidFill>
                  </a:tcPr>
                </a:tc>
                <a:tc>
                  <a:txBody>
                    <a:bodyPr/>
                    <a:lstStyle/>
                    <a:p>
                      <a:pPr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Up to 12</a:t>
                      </a:r>
                      <a:endParaRPr lang="en-US" sz="1800">
                        <a:effectLst/>
                        <a:latin typeface="Times New Roman" pitchFamily="18" charset="0"/>
                        <a:ea typeface="Times New Roman"/>
                        <a:cs typeface="Times New Roman" pitchFamily="18" charset="0"/>
                      </a:endParaRPr>
                    </a:p>
                    <a:p>
                      <a:pPr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12 to 20</a:t>
                      </a:r>
                      <a:endParaRPr lang="en-US" sz="1800">
                        <a:effectLst/>
                        <a:latin typeface="Times New Roman" pitchFamily="18" charset="0"/>
                        <a:ea typeface="Times New Roman"/>
                        <a:cs typeface="Times New Roman" pitchFamily="18" charset="0"/>
                      </a:endParaRPr>
                    </a:p>
                    <a:p>
                      <a:pPr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20 to 40</a:t>
                      </a:r>
                      <a:endParaRPr lang="en-US" sz="1800">
                        <a:effectLst/>
                        <a:latin typeface="Times New Roman" pitchFamily="18" charset="0"/>
                        <a:ea typeface="Times New Roman"/>
                        <a:cs typeface="Times New Roman" pitchFamily="18" charset="0"/>
                      </a:endParaRPr>
                    </a:p>
                  </a:txBody>
                  <a:tcPr marL="9525" marR="9525" marT="9525" marB="9525" anchor="ctr">
                    <a:lnL>
                      <a:noFill/>
                    </a:lnL>
                    <a:lnR>
                      <a:noFill/>
                    </a:lnR>
                    <a:lnT>
                      <a:noFill/>
                    </a:lnT>
                    <a:lnB>
                      <a:noFill/>
                    </a:lnB>
                    <a:solidFill>
                      <a:srgbClr val="CAEAFF"/>
                    </a:solidFill>
                  </a:tcPr>
                </a:tc>
                <a:tc>
                  <a:txBody>
                    <a:bodyPr/>
                    <a:lstStyle/>
                    <a:p>
                      <a:pPr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0.12</a:t>
                      </a:r>
                      <a:endParaRPr lang="en-US" sz="1800">
                        <a:effectLst/>
                        <a:latin typeface="Times New Roman" pitchFamily="18" charset="0"/>
                        <a:ea typeface="Times New Roman"/>
                        <a:cs typeface="Times New Roman" pitchFamily="18" charset="0"/>
                      </a:endParaRPr>
                    </a:p>
                    <a:p>
                      <a:pPr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0.20</a:t>
                      </a:r>
                      <a:endParaRPr lang="en-US" sz="1800">
                        <a:effectLst/>
                        <a:latin typeface="Times New Roman" pitchFamily="18" charset="0"/>
                        <a:ea typeface="Times New Roman"/>
                        <a:cs typeface="Times New Roman" pitchFamily="18" charset="0"/>
                      </a:endParaRPr>
                    </a:p>
                    <a:p>
                      <a:pPr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0.25</a:t>
                      </a:r>
                      <a:endParaRPr lang="en-US" sz="1800">
                        <a:effectLst/>
                        <a:latin typeface="Times New Roman" pitchFamily="18" charset="0"/>
                        <a:ea typeface="Times New Roman"/>
                        <a:cs typeface="Times New Roman" pitchFamily="18" charset="0"/>
                      </a:endParaRPr>
                    </a:p>
                  </a:txBody>
                  <a:tcPr marL="9525" marR="9525" marT="9525" marB="9525" anchor="ctr">
                    <a:lnL>
                      <a:noFill/>
                    </a:lnL>
                    <a:lnR>
                      <a:noFill/>
                    </a:lnR>
                    <a:lnT>
                      <a:noFill/>
                    </a:lnT>
                    <a:lnB>
                      <a:noFill/>
                    </a:lnB>
                    <a:solidFill>
                      <a:srgbClr val="CAEAFF"/>
                    </a:solidFill>
                  </a:tcPr>
                </a:tc>
              </a:tr>
              <a:tr h="0">
                <a:tc>
                  <a:txBody>
                    <a:bodyPr/>
                    <a:lstStyle/>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Cast steel</a:t>
                      </a:r>
                      <a:endParaRPr lang="en-US" sz="1800" dirty="0">
                        <a:effectLst/>
                        <a:latin typeface="Times New Roman" pitchFamily="18" charset="0"/>
                        <a:ea typeface="Times New Roman"/>
                        <a:cs typeface="Times New Roman" pitchFamily="18" charset="0"/>
                      </a:endParaRPr>
                    </a:p>
                  </a:txBody>
                  <a:tcPr marL="9525" marR="9525" marT="9525" marB="9525" anchor="ctr">
                    <a:lnL>
                      <a:noFill/>
                    </a:lnL>
                    <a:lnR>
                      <a:noFill/>
                    </a:lnR>
                    <a:lnT>
                      <a:noFill/>
                    </a:lnT>
                    <a:lnB>
                      <a:noFill/>
                    </a:lnB>
                    <a:solidFill>
                      <a:srgbClr val="CAEAFF"/>
                    </a:solidFill>
                  </a:tcPr>
                </a:tc>
                <a:tc>
                  <a:txBody>
                    <a:bodyPr/>
                    <a:lstStyle/>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Up to 6</a:t>
                      </a:r>
                      <a:endParaRPr lang="en-US" sz="1800" dirty="0">
                        <a:effectLst/>
                        <a:latin typeface="Times New Roman" pitchFamily="18" charset="0"/>
                        <a:ea typeface="Times New Roman"/>
                        <a:cs typeface="Times New Roman" pitchFamily="18" charset="0"/>
                      </a:endParaRPr>
                    </a:p>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6 to 20</a:t>
                      </a:r>
                      <a:endParaRPr lang="en-US" sz="1800" dirty="0">
                        <a:effectLst/>
                        <a:latin typeface="Times New Roman" pitchFamily="18" charset="0"/>
                        <a:ea typeface="Times New Roman"/>
                        <a:cs typeface="Times New Roman" pitchFamily="18" charset="0"/>
                      </a:endParaRPr>
                    </a:p>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20 to 40</a:t>
                      </a:r>
                      <a:endParaRPr lang="en-US" sz="1800" dirty="0">
                        <a:effectLst/>
                        <a:latin typeface="Times New Roman" pitchFamily="18" charset="0"/>
                        <a:ea typeface="Times New Roman"/>
                        <a:cs typeface="Times New Roman" pitchFamily="18" charset="0"/>
                      </a:endParaRPr>
                    </a:p>
                  </a:txBody>
                  <a:tcPr marL="9525" marR="9525" marT="9525" marB="9525" anchor="ctr">
                    <a:lnL>
                      <a:noFill/>
                    </a:lnL>
                    <a:lnR>
                      <a:noFill/>
                    </a:lnR>
                    <a:lnT>
                      <a:noFill/>
                    </a:lnT>
                    <a:lnB>
                      <a:noFill/>
                    </a:lnB>
                    <a:solidFill>
                      <a:srgbClr val="CAEAFF"/>
                    </a:solidFill>
                  </a:tcPr>
                </a:tc>
                <a:tc>
                  <a:txBody>
                    <a:bodyPr/>
                    <a:lstStyle/>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0.12</a:t>
                      </a:r>
                      <a:endParaRPr lang="en-US" sz="1800" dirty="0">
                        <a:effectLst/>
                        <a:latin typeface="Times New Roman" pitchFamily="18" charset="0"/>
                        <a:ea typeface="Times New Roman"/>
                        <a:cs typeface="Times New Roman" pitchFamily="18" charset="0"/>
                      </a:endParaRPr>
                    </a:p>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0.25</a:t>
                      </a:r>
                      <a:endParaRPr lang="en-US" sz="1800" dirty="0">
                        <a:effectLst/>
                        <a:latin typeface="Times New Roman" pitchFamily="18" charset="0"/>
                        <a:ea typeface="Times New Roman"/>
                        <a:cs typeface="Times New Roman" pitchFamily="18" charset="0"/>
                      </a:endParaRPr>
                    </a:p>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0.30</a:t>
                      </a:r>
                      <a:endParaRPr lang="en-US" sz="1800" dirty="0">
                        <a:effectLst/>
                        <a:latin typeface="Times New Roman" pitchFamily="18" charset="0"/>
                        <a:ea typeface="Times New Roman"/>
                        <a:cs typeface="Times New Roman" pitchFamily="18" charset="0"/>
                      </a:endParaRPr>
                    </a:p>
                  </a:txBody>
                  <a:tcPr marL="9525" marR="9525" marT="9525" marB="9525" anchor="ctr">
                    <a:lnL>
                      <a:noFill/>
                    </a:lnL>
                    <a:lnR>
                      <a:noFill/>
                    </a:lnR>
                    <a:lnT>
                      <a:noFill/>
                    </a:lnT>
                    <a:lnB>
                      <a:noFill/>
                    </a:lnB>
                    <a:solidFill>
                      <a:srgbClr val="CAEAFF"/>
                    </a:solidFill>
                  </a:tcPr>
                </a:tc>
              </a:tr>
              <a:tr h="0">
                <a:tc>
                  <a:txBody>
                    <a:bodyPr/>
                    <a:lstStyle/>
                    <a:p>
                      <a:pPr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Non ferrous</a:t>
                      </a:r>
                      <a:endParaRPr lang="en-US" sz="1800">
                        <a:effectLst/>
                        <a:latin typeface="Times New Roman" pitchFamily="18" charset="0"/>
                        <a:ea typeface="Times New Roman"/>
                        <a:cs typeface="Times New Roman" pitchFamily="18" charset="0"/>
                      </a:endParaRPr>
                    </a:p>
                  </a:txBody>
                  <a:tcPr marL="9525" marR="9525" marT="9525" marB="9525" anchor="ctr">
                    <a:lnL>
                      <a:noFill/>
                    </a:lnL>
                    <a:lnR>
                      <a:noFill/>
                    </a:lnR>
                    <a:lnT>
                      <a:noFill/>
                    </a:lnT>
                    <a:lnB>
                      <a:noFill/>
                    </a:lnB>
                    <a:solidFill>
                      <a:srgbClr val="CAEAFF"/>
                    </a:solidFill>
                  </a:tcPr>
                </a:tc>
                <a:tc>
                  <a:txBody>
                    <a:bodyPr/>
                    <a:lstStyle/>
                    <a:p>
                      <a:pPr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Up to 8</a:t>
                      </a:r>
                      <a:endParaRPr lang="en-US" sz="1800">
                        <a:effectLst/>
                        <a:latin typeface="Times New Roman" pitchFamily="18" charset="0"/>
                        <a:ea typeface="Times New Roman"/>
                        <a:cs typeface="Times New Roman" pitchFamily="18" charset="0"/>
                      </a:endParaRPr>
                    </a:p>
                    <a:p>
                      <a:pPr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8 to 12</a:t>
                      </a:r>
                      <a:endParaRPr lang="en-US" sz="1800">
                        <a:effectLst/>
                        <a:latin typeface="Times New Roman" pitchFamily="18" charset="0"/>
                        <a:ea typeface="Times New Roman"/>
                        <a:cs typeface="Times New Roman" pitchFamily="18" charset="0"/>
                      </a:endParaRPr>
                    </a:p>
                    <a:p>
                      <a:pPr algn="ctr" rtl="0">
                        <a:lnSpc>
                          <a:spcPct val="115000"/>
                        </a:lnSpc>
                        <a:spcAft>
                          <a:spcPts val="0"/>
                        </a:spcAft>
                      </a:pPr>
                      <a:r>
                        <a:rPr lang="en-US" sz="1800">
                          <a:solidFill>
                            <a:srgbClr val="0000FF"/>
                          </a:solidFill>
                          <a:effectLst/>
                          <a:latin typeface="Times New Roman" pitchFamily="18" charset="0"/>
                          <a:ea typeface="Times New Roman"/>
                          <a:cs typeface="Times New Roman" pitchFamily="18" charset="0"/>
                        </a:rPr>
                        <a:t>12 to 40</a:t>
                      </a:r>
                      <a:endParaRPr lang="en-US" sz="1800">
                        <a:effectLst/>
                        <a:latin typeface="Times New Roman" pitchFamily="18" charset="0"/>
                        <a:ea typeface="Times New Roman"/>
                        <a:cs typeface="Times New Roman" pitchFamily="18" charset="0"/>
                      </a:endParaRPr>
                    </a:p>
                  </a:txBody>
                  <a:tcPr marL="9525" marR="9525" marT="9525" marB="9525" anchor="ctr">
                    <a:lnL>
                      <a:noFill/>
                    </a:lnL>
                    <a:lnR>
                      <a:noFill/>
                    </a:lnR>
                    <a:lnT>
                      <a:noFill/>
                    </a:lnT>
                    <a:lnB>
                      <a:noFill/>
                    </a:lnB>
                    <a:solidFill>
                      <a:srgbClr val="CAEAFF"/>
                    </a:solidFill>
                  </a:tcPr>
                </a:tc>
                <a:tc>
                  <a:txBody>
                    <a:bodyPr/>
                    <a:lstStyle/>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0.09</a:t>
                      </a:r>
                      <a:endParaRPr lang="en-US" sz="1800" dirty="0">
                        <a:effectLst/>
                        <a:latin typeface="Times New Roman" pitchFamily="18" charset="0"/>
                        <a:ea typeface="Times New Roman"/>
                        <a:cs typeface="Times New Roman" pitchFamily="18" charset="0"/>
                      </a:endParaRPr>
                    </a:p>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0.12</a:t>
                      </a:r>
                      <a:endParaRPr lang="en-US" sz="1800" dirty="0">
                        <a:effectLst/>
                        <a:latin typeface="Times New Roman" pitchFamily="18" charset="0"/>
                        <a:ea typeface="Times New Roman"/>
                        <a:cs typeface="Times New Roman" pitchFamily="18" charset="0"/>
                      </a:endParaRPr>
                    </a:p>
                    <a:p>
                      <a:pPr algn="ctr" rtl="0">
                        <a:lnSpc>
                          <a:spcPct val="115000"/>
                        </a:lnSpc>
                        <a:spcAft>
                          <a:spcPts val="0"/>
                        </a:spcAft>
                      </a:pPr>
                      <a:r>
                        <a:rPr lang="en-US" sz="1800" dirty="0">
                          <a:solidFill>
                            <a:srgbClr val="0000FF"/>
                          </a:solidFill>
                          <a:effectLst/>
                          <a:latin typeface="Times New Roman" pitchFamily="18" charset="0"/>
                          <a:ea typeface="Times New Roman"/>
                          <a:cs typeface="Times New Roman" pitchFamily="18" charset="0"/>
                        </a:rPr>
                        <a:t>0.16</a:t>
                      </a:r>
                      <a:endParaRPr lang="en-US" sz="1800" dirty="0">
                        <a:effectLst/>
                        <a:latin typeface="Times New Roman" pitchFamily="18" charset="0"/>
                        <a:ea typeface="Times New Roman"/>
                        <a:cs typeface="Times New Roman" pitchFamily="18" charset="0"/>
                      </a:endParaRPr>
                    </a:p>
                  </a:txBody>
                  <a:tcPr marL="9525" marR="9525" marT="9525" marB="9525" anchor="ctr">
                    <a:lnL>
                      <a:noFill/>
                    </a:lnL>
                    <a:lnR>
                      <a:noFill/>
                    </a:lnR>
                    <a:lnT>
                      <a:noFill/>
                    </a:lnT>
                    <a:lnB>
                      <a:noFill/>
                    </a:lnB>
                    <a:solidFill>
                      <a:srgbClr val="CAEAFF"/>
                    </a:solidFill>
                  </a:tcPr>
                </a:tc>
              </a:tr>
            </a:tbl>
          </a:graphicData>
        </a:graphic>
      </p:graphicFrame>
      <p:sp>
        <p:nvSpPr>
          <p:cNvPr id="3" name="Rectangle 1"/>
          <p:cNvSpPr>
            <a:spLocks noChangeArrowheads="1"/>
          </p:cNvSpPr>
          <p:nvPr/>
        </p:nvSpPr>
        <p:spPr bwMode="auto">
          <a:xfrm>
            <a:off x="217714" y="290899"/>
            <a:ext cx="8610600"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Machining or Finish Allowance</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finish and accuracy achieved in sand casting are generally poor and therefore when the casting is functionally required to be of good surface finish or dimensionally accurate, it is generally achieved by subsequent machining. Machining or finish allowances are therefore added in the pattern dimension. </a:t>
            </a:r>
            <a:r>
              <a:rPr kumimoji="0" lang="en-US"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amount of machining allowance to be provided for is</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affected by</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method of molding and casting used viz</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hand molding</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or </a:t>
            </a:r>
            <a:r>
              <a:rPr kumimoji="0" lang="en-US"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machine molding</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sand casting</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or </a:t>
            </a:r>
            <a:r>
              <a:rPr kumimoji="0" lang="en-US"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metal mold casting</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amount of machining allowance is also affected</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by </a:t>
            </a:r>
            <a:r>
              <a:rPr kumimoji="0" lang="en-US"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size</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 </a:t>
            </a:r>
            <a:r>
              <a:rPr kumimoji="0" lang="en-US"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shape of the casting</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a:t>
            </a:r>
            <a:r>
              <a:rPr kumimoji="0" lang="en-US"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casting orientation</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a:t>
            </a:r>
            <a:r>
              <a:rPr kumimoji="0" lang="en-US"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metal</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 the </a:t>
            </a:r>
            <a:r>
              <a:rPr kumimoji="0" lang="en-US"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degree of accuracy</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and </a:t>
            </a:r>
            <a:r>
              <a:rPr kumimoji="0" lang="en-US"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finish required</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machining allowances recommended for different metal is given in</a:t>
            </a:r>
            <a:r>
              <a:rPr kumimoji="0" lang="en-US"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Table 3</a:t>
            </a:r>
            <a:r>
              <a:rPr kumimoji="0" lang="en-US"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1843899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42" presetClass="entr" presetSubtype="0" fill="hold" nodeType="after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fade">
                                      <p:cBhvr>
                                        <p:cTn id="18" dur="3000"/>
                                        <p:tgtEl>
                                          <p:spTgt spid="2"/>
                                        </p:tgtEl>
                                      </p:cBhvr>
                                    </p:animEffect>
                                    <p:anim calcmode="lin" valueType="num">
                                      <p:cBhvr>
                                        <p:cTn id="19" dur="3000" fill="hold"/>
                                        <p:tgtEl>
                                          <p:spTgt spid="2"/>
                                        </p:tgtEl>
                                        <p:attrNameLst>
                                          <p:attrName>ppt_x</p:attrName>
                                        </p:attrNameLst>
                                      </p:cBhvr>
                                      <p:tavLst>
                                        <p:tav tm="0">
                                          <p:val>
                                            <p:strVal val="#ppt_x"/>
                                          </p:val>
                                        </p:tav>
                                        <p:tav tm="100000">
                                          <p:val>
                                            <p:strVal val="#ppt_x"/>
                                          </p:val>
                                        </p:tav>
                                      </p:tavLst>
                                    </p:anim>
                                    <p:anim calcmode="lin" valueType="num">
                                      <p:cBhvr>
                                        <p:cTn id="20" dur="3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219890" y="18254"/>
            <a:ext cx="8695509"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Exercise 2</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The casting shown is to be made in </a:t>
            </a:r>
            <a:r>
              <a:rPr kumimoji="0" lang="en-US"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cast iron</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using a wooden pattern. Assuming only machining allowance, calculate the dimension of the pattern. All Dimensions are in Inches</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5121" name="صورة 3" descr="Description: C:\Documents and Settings\link 71\My Documents\My Pictures\3-2-1.bmp"/>
          <p:cNvPicPr>
            <a:picLocks noChangeAspect="1" noChangeArrowheads="1"/>
          </p:cNvPicPr>
          <p:nvPr/>
        </p:nvPicPr>
        <p:blipFill>
          <a:blip r:embed="rId2">
            <a:extLst>
              <a:ext uri="{28A0092B-C50C-407E-A947-70E740481C1C}">
                <a14:useLocalDpi xmlns:a14="http://schemas.microsoft.com/office/drawing/2010/main" val="0"/>
              </a:ext>
            </a:extLst>
          </a:blip>
          <a:srcRect b="3110"/>
          <a:stretch>
            <a:fillRect/>
          </a:stretch>
        </p:blipFill>
        <p:spPr bwMode="auto">
          <a:xfrm>
            <a:off x="2634068" y="1151092"/>
            <a:ext cx="4147731" cy="143970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304800" y="2521060"/>
            <a:ext cx="8610599"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en-US" sz="16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Solution 2</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machining allowance for cast iron for size, up to 12 inch is o.12 inch and from 12 inch to 20 inch is 0.20 inch </a:t>
            </a:r>
            <a:r>
              <a:rPr kumimoji="0" lang="en-US"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r>
              <a:rPr kumimoji="0" lang="en-US" sz="16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Table 3</a:t>
            </a:r>
            <a:r>
              <a:rPr kumimoji="0" lang="en-US"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For dimension 18 inch, allowance = 0.20 inch</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For dimension 14 inch, allowance = 0.20 inch</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For dimension 8 inch, allowance   = 0.12 inch</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For dimension 6 inch, allowance   = 0.12 inch</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5" name="صورة 2" descr="42.bmp"/>
          <p:cNvPicPr/>
          <p:nvPr/>
        </p:nvPicPr>
        <p:blipFill>
          <a:blip r:embed="rId3"/>
          <a:stretch>
            <a:fillRect/>
          </a:stretch>
        </p:blipFill>
        <p:spPr>
          <a:xfrm>
            <a:off x="3124200" y="4572000"/>
            <a:ext cx="4448810" cy="1621155"/>
          </a:xfrm>
          <a:prstGeom prst="rect">
            <a:avLst/>
          </a:prstGeom>
        </p:spPr>
      </p:pic>
    </p:spTree>
    <p:extLst>
      <p:ext uri="{BB962C8B-B14F-4D97-AF65-F5344CB8AC3E}">
        <p14:creationId xmlns:p14="http://schemas.microsoft.com/office/powerpoint/2010/main" val="523696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42" presetClass="entr" presetSubtype="0" fill="hold" nodeType="afterEffect">
                                  <p:stCondLst>
                                    <p:cond delay="0"/>
                                  </p:stCondLst>
                                  <p:childTnLst>
                                    <p:set>
                                      <p:cBhvr>
                                        <p:cTn id="10" dur="1" fill="hold">
                                          <p:stCondLst>
                                            <p:cond delay="0"/>
                                          </p:stCondLst>
                                        </p:cTn>
                                        <p:tgtEl>
                                          <p:spTgt spid="5121"/>
                                        </p:tgtEl>
                                        <p:attrNameLst>
                                          <p:attrName>style.visibility</p:attrName>
                                        </p:attrNameLst>
                                      </p:cBhvr>
                                      <p:to>
                                        <p:strVal val="visible"/>
                                      </p:to>
                                    </p:set>
                                    <p:animEffect transition="in" filter="fade">
                                      <p:cBhvr>
                                        <p:cTn id="11" dur="4000"/>
                                        <p:tgtEl>
                                          <p:spTgt spid="5121"/>
                                        </p:tgtEl>
                                      </p:cBhvr>
                                    </p:animEffect>
                                    <p:anim calcmode="lin" valueType="num">
                                      <p:cBhvr>
                                        <p:cTn id="12" dur="4000" fill="hold"/>
                                        <p:tgtEl>
                                          <p:spTgt spid="5121"/>
                                        </p:tgtEl>
                                        <p:attrNameLst>
                                          <p:attrName>ppt_x</p:attrName>
                                        </p:attrNameLst>
                                      </p:cBhvr>
                                      <p:tavLst>
                                        <p:tav tm="0">
                                          <p:val>
                                            <p:strVal val="#ppt_x"/>
                                          </p:val>
                                        </p:tav>
                                        <p:tav tm="100000">
                                          <p:val>
                                            <p:strVal val="#ppt_x"/>
                                          </p:val>
                                        </p:tav>
                                      </p:tavLst>
                                    </p:anim>
                                    <p:anim calcmode="lin" valueType="num">
                                      <p:cBhvr>
                                        <p:cTn id="13" dur="4000" fill="hold"/>
                                        <p:tgtEl>
                                          <p:spTgt spid="5121"/>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Effect transition="in" filter="fade">
                                      <p:cBhvr>
                                        <p:cTn id="18" dur="1000"/>
                                        <p:tgtEl>
                                          <p:spTgt spid="3">
                                            <p:txEl>
                                              <p:pRg st="0" end="0"/>
                                            </p:txEl>
                                          </p:spTgt>
                                        </p:tgtEl>
                                      </p:cBhvr>
                                    </p:animEffect>
                                    <p:anim calcmode="lin" valueType="num">
                                      <p:cBhvr>
                                        <p:cTn id="1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0" end="0"/>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fade">
                                      <p:cBhvr>
                                        <p:cTn id="23" dur="1000"/>
                                        <p:tgtEl>
                                          <p:spTgt spid="3">
                                            <p:txEl>
                                              <p:pRg st="1" end="1"/>
                                            </p:txEl>
                                          </p:spTgt>
                                        </p:tgtEl>
                                      </p:cBhvr>
                                    </p:animEffect>
                                    <p:anim calcmode="lin" valueType="num">
                                      <p:cBhvr>
                                        <p:cTn id="2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additive="base">
                                        <p:cTn id="30"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par>
                          <p:cTn id="32" fill="hold">
                            <p:stCondLst>
                              <p:cond delay="500"/>
                            </p:stCondLst>
                            <p:childTnLst>
                              <p:par>
                                <p:cTn id="33" presetID="2" presetClass="entr" presetSubtype="4" fill="hold" nodeType="after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additive="base">
                                        <p:cTn id="35" dur="3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6" dur="3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par>
                          <p:cTn id="37" fill="hold">
                            <p:stCondLst>
                              <p:cond delay="3500"/>
                            </p:stCondLst>
                            <p:childTnLst>
                              <p:par>
                                <p:cTn id="38" presetID="2" presetClass="entr" presetSubtype="4" fill="hold" nodeType="after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additive="base">
                                        <p:cTn id="40" dur="3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41" dur="3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par>
                          <p:cTn id="42" fill="hold">
                            <p:stCondLst>
                              <p:cond delay="6500"/>
                            </p:stCondLst>
                            <p:childTnLst>
                              <p:par>
                                <p:cTn id="43" presetID="2" presetClass="entr" presetSubtype="4" fill="hold" nodeType="afterEffect">
                                  <p:stCondLst>
                                    <p:cond delay="0"/>
                                  </p:stCondLst>
                                  <p:childTnLst>
                                    <p:set>
                                      <p:cBhvr>
                                        <p:cTn id="44" dur="1" fill="hold">
                                          <p:stCondLst>
                                            <p:cond delay="0"/>
                                          </p:stCondLst>
                                        </p:cTn>
                                        <p:tgtEl>
                                          <p:spTgt spid="3">
                                            <p:txEl>
                                              <p:pRg st="5" end="5"/>
                                            </p:txEl>
                                          </p:spTgt>
                                        </p:tgtEl>
                                        <p:attrNameLst>
                                          <p:attrName>style.visibility</p:attrName>
                                        </p:attrNameLst>
                                      </p:cBhvr>
                                      <p:to>
                                        <p:strVal val="visible"/>
                                      </p:to>
                                    </p:set>
                                    <p:anim calcmode="lin" valueType="num">
                                      <p:cBhvr additive="base">
                                        <p:cTn id="45" dur="30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6" dur="30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nodeType="clickEffect">
                                  <p:stCondLst>
                                    <p:cond delay="0"/>
                                  </p:stCondLst>
                                  <p:childTnLst>
                                    <p:set>
                                      <p:cBhvr>
                                        <p:cTn id="50" dur="1" fill="hold">
                                          <p:stCondLst>
                                            <p:cond delay="0"/>
                                          </p:stCondLst>
                                        </p:cTn>
                                        <p:tgtEl>
                                          <p:spTgt spid="5"/>
                                        </p:tgtEl>
                                        <p:attrNameLst>
                                          <p:attrName>style.visibility</p:attrName>
                                        </p:attrNameLst>
                                      </p:cBhvr>
                                      <p:to>
                                        <p:strVal val="visible"/>
                                      </p:to>
                                    </p:set>
                                    <p:anim calcmode="lin" valueType="num">
                                      <p:cBhvr>
                                        <p:cTn id="51" dur="1000" fill="hold"/>
                                        <p:tgtEl>
                                          <p:spTgt spid="5"/>
                                        </p:tgtEl>
                                        <p:attrNameLst>
                                          <p:attrName>ppt_w</p:attrName>
                                        </p:attrNameLst>
                                      </p:cBhvr>
                                      <p:tavLst>
                                        <p:tav tm="0">
                                          <p:val>
                                            <p:fltVal val="0"/>
                                          </p:val>
                                        </p:tav>
                                        <p:tav tm="100000">
                                          <p:val>
                                            <p:strVal val="#ppt_w"/>
                                          </p:val>
                                        </p:tav>
                                      </p:tavLst>
                                    </p:anim>
                                    <p:anim calcmode="lin" valueType="num">
                                      <p:cBhvr>
                                        <p:cTn id="52" dur="1000" fill="hold"/>
                                        <p:tgtEl>
                                          <p:spTgt spid="5"/>
                                        </p:tgtEl>
                                        <p:attrNameLst>
                                          <p:attrName>ppt_h</p:attrName>
                                        </p:attrNameLst>
                                      </p:cBhvr>
                                      <p:tavLst>
                                        <p:tav tm="0">
                                          <p:val>
                                            <p:fltVal val="0"/>
                                          </p:val>
                                        </p:tav>
                                        <p:tav tm="100000">
                                          <p:val>
                                            <p:strVal val="#ppt_h"/>
                                          </p:val>
                                        </p:tav>
                                      </p:tavLst>
                                    </p:anim>
                                    <p:anim calcmode="lin" valueType="num">
                                      <p:cBhvr>
                                        <p:cTn id="53" dur="1000" fill="hold"/>
                                        <p:tgtEl>
                                          <p:spTgt spid="5"/>
                                        </p:tgtEl>
                                        <p:attrNameLst>
                                          <p:attrName>style.rotation</p:attrName>
                                        </p:attrNameLst>
                                      </p:cBhvr>
                                      <p:tavLst>
                                        <p:tav tm="0">
                                          <p:val>
                                            <p:fltVal val="90"/>
                                          </p:val>
                                        </p:tav>
                                        <p:tav tm="100000">
                                          <p:val>
                                            <p:fltVal val="0"/>
                                          </p:val>
                                        </p:tav>
                                      </p:tavLst>
                                    </p:anim>
                                    <p:animEffect transition="in" filter="fade">
                                      <p:cBhvr>
                                        <p:cTn id="54"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9294"/>
            <a:ext cx="8382000" cy="4596130"/>
          </a:xfrm>
          <a:prstGeom prst="rect">
            <a:avLst/>
          </a:prstGeom>
        </p:spPr>
        <p:txBody>
          <a:bodyPr wrap="square">
            <a:spAutoFit/>
          </a:bodyPr>
          <a:lstStyle/>
          <a:p>
            <a:pPr>
              <a:lnSpc>
                <a:spcPct val="115000"/>
              </a:lnSpc>
              <a:spcAft>
                <a:spcPts val="1000"/>
              </a:spcAft>
            </a:pPr>
            <a:r>
              <a:rPr lang="en-US" sz="2400" b="1" dirty="0">
                <a:latin typeface="Times New Roman" pitchFamily="18" charset="0"/>
                <a:ea typeface="Times New Roman"/>
                <a:cs typeface="Times New Roman" pitchFamily="18" charset="0"/>
              </a:rPr>
              <a:t>Distortion or Camber Allowance</a:t>
            </a:r>
            <a:endParaRPr lang="en-US" sz="2400" dirty="0">
              <a:latin typeface="Times New Roman" pitchFamily="18" charset="0"/>
              <a:ea typeface="Times New Roman"/>
              <a:cs typeface="Times New Roman" pitchFamily="18" charset="0"/>
            </a:endParaRPr>
          </a:p>
          <a:p>
            <a:pPr algn="just">
              <a:lnSpc>
                <a:spcPct val="115000"/>
              </a:lnSpc>
              <a:spcAft>
                <a:spcPts val="1000"/>
              </a:spcAft>
            </a:pPr>
            <a:r>
              <a:rPr lang="en-US" dirty="0">
                <a:latin typeface="Times New Roman"/>
                <a:ea typeface="Times New Roman"/>
                <a:cs typeface="Arial"/>
              </a:rPr>
              <a:t>Sometimes castings get distorted, during solidification, due to their typical shape. For example, if the casting has the form of the letter U, V, T, or L etc. it will tend to contract at the closed end causing the vertical legs to look slightly inclined. This can be prevented by making the legs of the U, V, T, or L shaped pattern converge slightly (inward) so that the casting after distortion will have its sides vertical (</a:t>
            </a:r>
            <a:r>
              <a:rPr lang="en-US" b="1" dirty="0">
                <a:latin typeface="Times New Roman"/>
                <a:ea typeface="Times New Roman"/>
                <a:cs typeface="Arial"/>
              </a:rPr>
              <a:t>Figure 4</a:t>
            </a:r>
            <a:r>
              <a:rPr lang="en-US" dirty="0">
                <a:latin typeface="Times New Roman"/>
                <a:ea typeface="Times New Roman"/>
                <a:cs typeface="Arial"/>
              </a:rPr>
              <a:t>). </a:t>
            </a:r>
            <a:endParaRPr lang="en-US" sz="1600" dirty="0">
              <a:ea typeface="Times New Roman"/>
              <a:cs typeface="Arial"/>
            </a:endParaRPr>
          </a:p>
          <a:p>
            <a:pPr algn="just">
              <a:lnSpc>
                <a:spcPct val="115000"/>
              </a:lnSpc>
            </a:pPr>
            <a:r>
              <a:rPr lang="en-US" dirty="0">
                <a:latin typeface="Times New Roman"/>
                <a:ea typeface="Times New Roman"/>
                <a:cs typeface="Arial"/>
              </a:rPr>
              <a:t>The distortion in casting may occur due to internal stresses. These </a:t>
            </a:r>
            <a:r>
              <a:rPr lang="en-US" b="1" dirty="0">
                <a:latin typeface="Times New Roman"/>
                <a:ea typeface="Times New Roman"/>
                <a:cs typeface="Arial"/>
              </a:rPr>
              <a:t>internal stresses are caused</a:t>
            </a:r>
            <a:r>
              <a:rPr lang="en-US" dirty="0">
                <a:latin typeface="Times New Roman"/>
                <a:ea typeface="Times New Roman"/>
                <a:cs typeface="Arial"/>
              </a:rPr>
              <a:t> on account of unequal cooling of different section of the casting and hindered contraction. Measure taken to prevent the distortion in casting include:</a:t>
            </a:r>
            <a:endParaRPr lang="en-US" sz="1600" dirty="0">
              <a:ea typeface="Times New Roman"/>
              <a:cs typeface="Arial"/>
            </a:endParaRPr>
          </a:p>
          <a:p>
            <a:pPr marL="342900" lvl="0" indent="-342900">
              <a:lnSpc>
                <a:spcPct val="115000"/>
              </a:lnSpc>
              <a:buFont typeface="+mj-lt"/>
              <a:buAutoNum type="romanLcPeriod"/>
              <a:tabLst>
                <a:tab pos="457200" algn="l"/>
              </a:tabLst>
            </a:pPr>
            <a:r>
              <a:rPr lang="en-US" dirty="0">
                <a:latin typeface="Times New Roman"/>
                <a:ea typeface="Times New Roman"/>
                <a:cs typeface="Arial"/>
              </a:rPr>
              <a:t>Modification of casting design</a:t>
            </a:r>
            <a:endParaRPr lang="en-US" sz="1600" dirty="0">
              <a:ea typeface="Times New Roman"/>
              <a:cs typeface="Arial"/>
            </a:endParaRPr>
          </a:p>
          <a:p>
            <a:pPr marL="342900" lvl="0" indent="-342900">
              <a:lnSpc>
                <a:spcPct val="115000"/>
              </a:lnSpc>
              <a:buFont typeface="+mj-lt"/>
              <a:buAutoNum type="romanLcPeriod"/>
              <a:tabLst>
                <a:tab pos="457200" algn="l"/>
              </a:tabLst>
            </a:pPr>
            <a:r>
              <a:rPr lang="en-US" dirty="0">
                <a:latin typeface="Times New Roman"/>
                <a:ea typeface="Times New Roman"/>
                <a:cs typeface="Arial"/>
              </a:rPr>
              <a:t>Providing sufficient machining allowance to cover the distortion affect</a:t>
            </a:r>
            <a:endParaRPr lang="en-US" sz="1600" dirty="0">
              <a:ea typeface="Times New Roman"/>
              <a:cs typeface="Arial"/>
            </a:endParaRPr>
          </a:p>
          <a:p>
            <a:pPr marL="342900" lvl="0" indent="-342900" algn="just">
              <a:lnSpc>
                <a:spcPct val="115000"/>
              </a:lnSpc>
              <a:buFont typeface="+mj-lt"/>
              <a:buAutoNum type="romanLcPeriod"/>
              <a:tabLst>
                <a:tab pos="457200" algn="l"/>
              </a:tabLst>
            </a:pPr>
            <a:r>
              <a:rPr lang="en-US" dirty="0">
                <a:latin typeface="Times New Roman"/>
                <a:ea typeface="Times New Roman"/>
                <a:cs typeface="Arial"/>
              </a:rPr>
              <a:t>Providing suitable allowance on the pattern, called camber or distortion allowance (inverse reflection) </a:t>
            </a:r>
            <a:endParaRPr lang="en-US" sz="1600" dirty="0">
              <a:ea typeface="Times New Roman"/>
              <a:cs typeface="Arial"/>
            </a:endParaRPr>
          </a:p>
        </p:txBody>
      </p:sp>
      <p:pic>
        <p:nvPicPr>
          <p:cNvPr id="3" name="صورة 0" descr="43.bmp"/>
          <p:cNvPicPr/>
          <p:nvPr/>
        </p:nvPicPr>
        <p:blipFill>
          <a:blip r:embed="rId2"/>
          <a:srcRect l="8884" t="10543" r="9504" b="10224"/>
          <a:stretch>
            <a:fillRect/>
          </a:stretch>
        </p:blipFill>
        <p:spPr>
          <a:xfrm>
            <a:off x="2743200" y="4404360"/>
            <a:ext cx="4603750" cy="2163445"/>
          </a:xfrm>
          <a:prstGeom prst="rect">
            <a:avLst/>
          </a:prstGeom>
        </p:spPr>
      </p:pic>
    </p:spTree>
    <p:extLst>
      <p:ext uri="{BB962C8B-B14F-4D97-AF65-F5344CB8AC3E}">
        <p14:creationId xmlns:p14="http://schemas.microsoft.com/office/powerpoint/2010/main" val="2294436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nodeType="after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4000"/>
                                        <p:tgtEl>
                                          <p:spTgt spid="2">
                                            <p:txEl>
                                              <p:pRg st="2" end="2"/>
                                            </p:txEl>
                                          </p:spTgt>
                                        </p:tgtEl>
                                      </p:cBhvr>
                                    </p:animEffect>
                                    <p:anim calcmode="lin" valueType="num">
                                      <p:cBhvr>
                                        <p:cTn id="21" dur="4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2" dur="4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2">
                                            <p:txEl>
                                              <p:pRg st="3" end="3"/>
                                            </p:txEl>
                                          </p:spTgt>
                                        </p:tgtEl>
                                        <p:attrNameLst>
                                          <p:attrName>style.visibility</p:attrName>
                                        </p:attrNameLst>
                                      </p:cBhvr>
                                      <p:to>
                                        <p:strVal val="visible"/>
                                      </p:to>
                                    </p:set>
                                    <p:animEffect transition="in" filter="fade">
                                      <p:cBhvr>
                                        <p:cTn id="27" dur="1000"/>
                                        <p:tgtEl>
                                          <p:spTgt spid="2">
                                            <p:txEl>
                                              <p:pRg st="3" end="3"/>
                                            </p:txEl>
                                          </p:spTgt>
                                        </p:tgtEl>
                                      </p:cBhvr>
                                    </p:animEffect>
                                    <p:anim calcmode="lin" valueType="num">
                                      <p:cBhvr>
                                        <p:cTn id="28"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par>
                          <p:cTn id="30" fill="hold">
                            <p:stCondLst>
                              <p:cond delay="1000"/>
                            </p:stCondLst>
                            <p:childTnLst>
                              <p:par>
                                <p:cTn id="31" presetID="42" presetClass="entr" presetSubtype="0" fill="hold" nodeType="after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animEffect transition="in" filter="fade">
                                      <p:cBhvr>
                                        <p:cTn id="33" dur="3000"/>
                                        <p:tgtEl>
                                          <p:spTgt spid="2">
                                            <p:txEl>
                                              <p:pRg st="4" end="4"/>
                                            </p:txEl>
                                          </p:spTgt>
                                        </p:tgtEl>
                                      </p:cBhvr>
                                    </p:animEffect>
                                    <p:anim calcmode="lin" valueType="num">
                                      <p:cBhvr>
                                        <p:cTn id="34" dur="3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5" dur="3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42" presetClass="entr" presetSubtype="0" fill="hold" nodeType="afterEffect">
                                  <p:stCondLst>
                                    <p:cond delay="0"/>
                                  </p:stCondLst>
                                  <p:childTnLst>
                                    <p:set>
                                      <p:cBhvr>
                                        <p:cTn id="38" dur="1" fill="hold">
                                          <p:stCondLst>
                                            <p:cond delay="0"/>
                                          </p:stCondLst>
                                        </p:cTn>
                                        <p:tgtEl>
                                          <p:spTgt spid="2">
                                            <p:txEl>
                                              <p:pRg st="5" end="5"/>
                                            </p:txEl>
                                          </p:spTgt>
                                        </p:tgtEl>
                                        <p:attrNameLst>
                                          <p:attrName>style.visibility</p:attrName>
                                        </p:attrNameLst>
                                      </p:cBhvr>
                                      <p:to>
                                        <p:strVal val="visible"/>
                                      </p:to>
                                    </p:set>
                                    <p:animEffect transition="in" filter="fade">
                                      <p:cBhvr>
                                        <p:cTn id="39" dur="3000"/>
                                        <p:tgtEl>
                                          <p:spTgt spid="2">
                                            <p:txEl>
                                              <p:pRg st="5" end="5"/>
                                            </p:txEl>
                                          </p:spTgt>
                                        </p:tgtEl>
                                      </p:cBhvr>
                                    </p:animEffect>
                                    <p:anim calcmode="lin" valueType="num">
                                      <p:cBhvr>
                                        <p:cTn id="40" dur="3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41" dur="3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nodeType="clickEffect">
                                  <p:stCondLst>
                                    <p:cond delay="0"/>
                                  </p:stCondLst>
                                  <p:childTnLst>
                                    <p:set>
                                      <p:cBhvr>
                                        <p:cTn id="45" dur="1" fill="hold">
                                          <p:stCondLst>
                                            <p:cond delay="0"/>
                                          </p:stCondLst>
                                        </p:cTn>
                                        <p:tgtEl>
                                          <p:spTgt spid="3"/>
                                        </p:tgtEl>
                                        <p:attrNameLst>
                                          <p:attrName>style.visibility</p:attrName>
                                        </p:attrNameLst>
                                      </p:cBhvr>
                                      <p:to>
                                        <p:strVal val="visible"/>
                                      </p:to>
                                    </p:set>
                                    <p:anim calcmode="lin" valueType="num">
                                      <p:cBhvr>
                                        <p:cTn id="46" dur="1000" fill="hold"/>
                                        <p:tgtEl>
                                          <p:spTgt spid="3"/>
                                        </p:tgtEl>
                                        <p:attrNameLst>
                                          <p:attrName>ppt_w</p:attrName>
                                        </p:attrNameLst>
                                      </p:cBhvr>
                                      <p:tavLst>
                                        <p:tav tm="0">
                                          <p:val>
                                            <p:fltVal val="0"/>
                                          </p:val>
                                        </p:tav>
                                        <p:tav tm="100000">
                                          <p:val>
                                            <p:strVal val="#ppt_w"/>
                                          </p:val>
                                        </p:tav>
                                      </p:tavLst>
                                    </p:anim>
                                    <p:anim calcmode="lin" valueType="num">
                                      <p:cBhvr>
                                        <p:cTn id="47" dur="1000" fill="hold"/>
                                        <p:tgtEl>
                                          <p:spTgt spid="3"/>
                                        </p:tgtEl>
                                        <p:attrNameLst>
                                          <p:attrName>ppt_h</p:attrName>
                                        </p:attrNameLst>
                                      </p:cBhvr>
                                      <p:tavLst>
                                        <p:tav tm="0">
                                          <p:val>
                                            <p:fltVal val="0"/>
                                          </p:val>
                                        </p:tav>
                                        <p:tav tm="100000">
                                          <p:val>
                                            <p:strVal val="#ppt_h"/>
                                          </p:val>
                                        </p:tav>
                                      </p:tavLst>
                                    </p:anim>
                                    <p:anim calcmode="lin" valueType="num">
                                      <p:cBhvr>
                                        <p:cTn id="48" dur="1000" fill="hold"/>
                                        <p:tgtEl>
                                          <p:spTgt spid="3"/>
                                        </p:tgtEl>
                                        <p:attrNameLst>
                                          <p:attrName>style.rotation</p:attrName>
                                        </p:attrNameLst>
                                      </p:cBhvr>
                                      <p:tavLst>
                                        <p:tav tm="0">
                                          <p:val>
                                            <p:fltVal val="90"/>
                                          </p:val>
                                        </p:tav>
                                        <p:tav tm="100000">
                                          <p:val>
                                            <p:fltVal val="0"/>
                                          </p:val>
                                        </p:tav>
                                      </p:tavLst>
                                    </p:anim>
                                    <p:animEffect transition="in" filter="fade">
                                      <p:cBhvr>
                                        <p:cTn id="49"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230450"/>
            <a:ext cx="7391400" cy="2875146"/>
          </a:xfrm>
          <a:prstGeom prst="rect">
            <a:avLst/>
          </a:prstGeom>
        </p:spPr>
        <p:txBody>
          <a:bodyPr wrap="square">
            <a:spAutoFit/>
          </a:bodyPr>
          <a:lstStyle/>
          <a:p>
            <a:pPr>
              <a:lnSpc>
                <a:spcPct val="115000"/>
              </a:lnSpc>
              <a:spcAft>
                <a:spcPts val="1000"/>
              </a:spcAft>
            </a:pPr>
            <a:r>
              <a:rPr lang="en-US" sz="2400" b="1" dirty="0">
                <a:latin typeface="Times New Roman" pitchFamily="18" charset="0"/>
                <a:ea typeface="Times New Roman"/>
                <a:cs typeface="Times New Roman" pitchFamily="18" charset="0"/>
              </a:rPr>
              <a:t>Rapping Allowance</a:t>
            </a:r>
            <a:endParaRPr lang="en-US" sz="2400" dirty="0">
              <a:latin typeface="Times New Roman" pitchFamily="18" charset="0"/>
              <a:ea typeface="Times New Roman"/>
              <a:cs typeface="Times New Roman" pitchFamily="18" charset="0"/>
            </a:endParaRPr>
          </a:p>
          <a:p>
            <a:pPr algn="just">
              <a:lnSpc>
                <a:spcPct val="115000"/>
              </a:lnSpc>
              <a:spcAft>
                <a:spcPts val="1000"/>
              </a:spcAft>
            </a:pPr>
            <a:r>
              <a:rPr lang="en-US" dirty="0">
                <a:latin typeface="Times New Roman"/>
                <a:ea typeface="Times New Roman"/>
                <a:cs typeface="Arial"/>
              </a:rPr>
              <a:t>Before the withdrawal from the sand mold, the pattern is rapped all around the vertical faces to enlarge the mold cavity slightly, which facilitate its removal. Since it enlarges the final casting made, it is desirable that the original pattern dimension should be reduced to account for this increase. There is no sure way of quantifying this allowance, since it is highly dependent on the foundry personnel practice involved. It is a negative allowance and is to be applied only to those dimensions that are parallel to the parting plane. </a:t>
            </a:r>
            <a:endParaRPr lang="en-US" sz="1600" dirty="0">
              <a:ea typeface="Times New Roman"/>
              <a:cs typeface="Arial"/>
            </a:endParaRPr>
          </a:p>
        </p:txBody>
      </p:sp>
    </p:spTree>
    <p:extLst>
      <p:ext uri="{BB962C8B-B14F-4D97-AF65-F5344CB8AC3E}">
        <p14:creationId xmlns:p14="http://schemas.microsoft.com/office/powerpoint/2010/main" val="193590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52400" y="67785"/>
            <a:ext cx="8915400" cy="3293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Core and Core Prints</a:t>
            </a:r>
            <a:endParaRPr kumimoji="0" lang="en-US" sz="28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Castings are often required to have holes, recesses, etc. of various sizes and shapes. These impressions can be obtained by using cores. So where coring is required, provision should be made to support the core inside the mold cavity. Core prints are used to serve this purpose. The core print is an added projection on the pattern and it forms a seat in the mold on which the sand core rests during pouring of the mold. The core print must be of adequate size and shape so that it can support the weight of the core during the casting operation. Depending upon the requirement a core can be placed horizontal, vertical and can be hanged inside the mold cavity. A typical job, its pattern and the mold cavity with core and core print is shown in</a:t>
            </a:r>
            <a:r>
              <a:rPr kumimoji="0" lang="en-US" sz="2000" b="1"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Figure 5</a:t>
            </a: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en-US"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6145" name="صورة 3" descr="Description: 46.bmp"/>
          <p:cNvPicPr>
            <a:picLocks noChangeAspect="1" noChangeArrowheads="1"/>
          </p:cNvPicPr>
          <p:nvPr/>
        </p:nvPicPr>
        <p:blipFill>
          <a:blip r:embed="rId2">
            <a:extLst>
              <a:ext uri="{28A0092B-C50C-407E-A947-70E740481C1C}">
                <a14:useLocalDpi xmlns:a14="http://schemas.microsoft.com/office/drawing/2010/main" val="0"/>
              </a:ext>
            </a:extLst>
          </a:blip>
          <a:srcRect l="3284" t="10956" r="4420" b="8743"/>
          <a:stretch>
            <a:fillRect/>
          </a:stretch>
        </p:blipFill>
        <p:spPr bwMode="auto">
          <a:xfrm>
            <a:off x="1066800" y="3360994"/>
            <a:ext cx="6934200" cy="31160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831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barn(inVertical)">
                                      <p:cBhvr>
                                        <p:cTn id="15" dur="500"/>
                                        <p:tgtEl>
                                          <p:spTgt spid="2">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1" fill="hold" nodeType="clickEffect">
                                  <p:stCondLst>
                                    <p:cond delay="0"/>
                                  </p:stCondLst>
                                  <p:childTnLst>
                                    <p:set>
                                      <p:cBhvr>
                                        <p:cTn id="19" dur="1" fill="hold">
                                          <p:stCondLst>
                                            <p:cond delay="0"/>
                                          </p:stCondLst>
                                        </p:cTn>
                                        <p:tgtEl>
                                          <p:spTgt spid="6145"/>
                                        </p:tgtEl>
                                        <p:attrNameLst>
                                          <p:attrName>style.visibility</p:attrName>
                                        </p:attrNameLst>
                                      </p:cBhvr>
                                      <p:to>
                                        <p:strVal val="visible"/>
                                      </p:to>
                                    </p:set>
                                    <p:animEffect transition="in" filter="wheel(1)">
                                      <p:cBhvr>
                                        <p:cTn id="20" dur="2000"/>
                                        <p:tgtEl>
                                          <p:spTgt spid="6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04800"/>
            <a:ext cx="7924800" cy="5973943"/>
          </a:xfrm>
          <a:prstGeom prst="rect">
            <a:avLst/>
          </a:prstGeom>
        </p:spPr>
        <p:txBody>
          <a:bodyPr wrap="square">
            <a:spAutoFit/>
          </a:bodyPr>
          <a:lstStyle/>
          <a:p>
            <a:pPr>
              <a:lnSpc>
                <a:spcPct val="115000"/>
              </a:lnSpc>
              <a:spcAft>
                <a:spcPts val="1000"/>
              </a:spcAft>
            </a:pPr>
            <a:r>
              <a:rPr lang="en-US" sz="2800" b="1" dirty="0">
                <a:latin typeface="Times New Roman" pitchFamily="18" charset="0"/>
                <a:ea typeface="Times New Roman"/>
                <a:cs typeface="Times New Roman" pitchFamily="18" charset="0"/>
              </a:rPr>
              <a:t>Functions of the Pattern</a:t>
            </a:r>
            <a:endParaRPr lang="en-US" sz="2800" dirty="0">
              <a:latin typeface="Times New Roman" pitchFamily="18" charset="0"/>
              <a:ea typeface="Times New Roman"/>
              <a:cs typeface="Times New Roman" pitchFamily="18" charset="0"/>
            </a:endParaRPr>
          </a:p>
          <a:p>
            <a:pPr marL="342900" lvl="0" indent="-342900" algn="just">
              <a:lnSpc>
                <a:spcPct val="115000"/>
              </a:lnSpc>
              <a:spcAft>
                <a:spcPts val="1000"/>
              </a:spcAft>
              <a:buFont typeface="+mj-lt"/>
              <a:buAutoNum type="arabicPeriod"/>
              <a:tabLst>
                <a:tab pos="457200" algn="l"/>
              </a:tabLst>
            </a:pPr>
            <a:r>
              <a:rPr lang="en-US" sz="2400" dirty="0">
                <a:latin typeface="Times New Roman" pitchFamily="18" charset="0"/>
                <a:ea typeface="Times New Roman"/>
                <a:cs typeface="Times New Roman" pitchFamily="18" charset="0"/>
              </a:rPr>
              <a:t>A pattern prepares a mold cavity for the purpose of making a casting.</a:t>
            </a:r>
          </a:p>
          <a:p>
            <a:pPr marL="342900" lvl="0" indent="-342900" algn="just">
              <a:lnSpc>
                <a:spcPct val="115000"/>
              </a:lnSpc>
              <a:spcAft>
                <a:spcPts val="1000"/>
              </a:spcAft>
              <a:buFont typeface="+mj-lt"/>
              <a:buAutoNum type="arabicPeriod"/>
              <a:tabLst>
                <a:tab pos="457200" algn="l"/>
              </a:tabLst>
            </a:pPr>
            <a:r>
              <a:rPr lang="en-US" sz="2400" dirty="0">
                <a:latin typeface="Times New Roman" pitchFamily="18" charset="0"/>
                <a:ea typeface="Times New Roman"/>
                <a:cs typeface="Times New Roman" pitchFamily="18" charset="0"/>
              </a:rPr>
              <a:t>A pattern may contain projections known as core prints if the casting requires a core and need to be made hollow.</a:t>
            </a:r>
          </a:p>
          <a:p>
            <a:pPr marL="342900" lvl="0" indent="-342900" algn="just">
              <a:lnSpc>
                <a:spcPct val="115000"/>
              </a:lnSpc>
              <a:spcAft>
                <a:spcPts val="1000"/>
              </a:spcAft>
              <a:buFont typeface="+mj-lt"/>
              <a:buAutoNum type="arabicPeriod"/>
              <a:tabLst>
                <a:tab pos="457200" algn="l"/>
              </a:tabLst>
            </a:pPr>
            <a:r>
              <a:rPr lang="en-US" sz="2400" dirty="0">
                <a:latin typeface="Times New Roman" pitchFamily="18" charset="0"/>
                <a:ea typeface="Times New Roman"/>
                <a:cs typeface="Times New Roman" pitchFamily="18" charset="0"/>
              </a:rPr>
              <a:t>Runner, gates, and risers used for feeding molten metal in the mold cavity may form a part of the pattern.</a:t>
            </a:r>
          </a:p>
          <a:p>
            <a:pPr marL="342900" lvl="0" indent="-342900" algn="just">
              <a:lnSpc>
                <a:spcPct val="115000"/>
              </a:lnSpc>
              <a:spcAft>
                <a:spcPts val="1000"/>
              </a:spcAft>
              <a:buFont typeface="+mj-lt"/>
              <a:buAutoNum type="arabicPeriod"/>
              <a:tabLst>
                <a:tab pos="457200" algn="l"/>
              </a:tabLst>
            </a:pPr>
            <a:r>
              <a:rPr lang="en-US" sz="2400" dirty="0">
                <a:latin typeface="Times New Roman" pitchFamily="18" charset="0"/>
                <a:ea typeface="Times New Roman"/>
                <a:cs typeface="Times New Roman" pitchFamily="18" charset="0"/>
              </a:rPr>
              <a:t>Patterns properly made and having finished and smooth surfaces reduce casting defects.</a:t>
            </a:r>
          </a:p>
          <a:p>
            <a:pPr marL="342900" lvl="0" indent="-342900" algn="just">
              <a:lnSpc>
                <a:spcPct val="115000"/>
              </a:lnSpc>
              <a:spcAft>
                <a:spcPts val="1000"/>
              </a:spcAft>
              <a:buFont typeface="+mj-lt"/>
              <a:buAutoNum type="arabicPeriod"/>
              <a:tabLst>
                <a:tab pos="457200" algn="l"/>
              </a:tabLst>
            </a:pPr>
            <a:r>
              <a:rPr lang="en-US" sz="2400" dirty="0">
                <a:latin typeface="Times New Roman" pitchFamily="18" charset="0"/>
                <a:ea typeface="Times New Roman"/>
                <a:cs typeface="Times New Roman" pitchFamily="18" charset="0"/>
              </a:rPr>
              <a:t>A properly constructed </a:t>
            </a:r>
            <a:r>
              <a:rPr lang="en-US" sz="2400" dirty="0" smtClean="0">
                <a:latin typeface="Times New Roman" pitchFamily="18" charset="0"/>
                <a:ea typeface="Times New Roman"/>
                <a:cs typeface="Times New Roman" pitchFamily="18" charset="0"/>
              </a:rPr>
              <a:t>pattern </a:t>
            </a:r>
            <a:r>
              <a:rPr lang="en-US" sz="2400" dirty="0" smtClean="0">
                <a:latin typeface="Times New Roman"/>
                <a:ea typeface="Times New Roman"/>
                <a:cs typeface="Arial"/>
              </a:rPr>
              <a:t>minimizes </a:t>
            </a:r>
            <a:r>
              <a:rPr lang="en-US" sz="2400" dirty="0">
                <a:latin typeface="Times New Roman"/>
                <a:ea typeface="Times New Roman"/>
                <a:cs typeface="Arial"/>
              </a:rPr>
              <a:t>the overall cost of the castings.</a:t>
            </a:r>
            <a:endParaRPr lang="en-US" sz="2000" dirty="0">
              <a:ea typeface="Times New Roman"/>
              <a:cs typeface="Arial"/>
            </a:endParaRPr>
          </a:p>
          <a:p>
            <a:r>
              <a:rPr lang="en-US" sz="2400" dirty="0" smtClean="0">
                <a:latin typeface="Times New Roman" pitchFamily="18" charset="0"/>
                <a:ea typeface="Times New Roman"/>
                <a:cs typeface="Times New Roman" pitchFamily="18" charset="0"/>
              </a:rPr>
              <a:t> </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6085013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458200" cy="2508379"/>
          </a:xfrm>
          <a:prstGeom prst="rect">
            <a:avLst/>
          </a:prstGeom>
        </p:spPr>
        <p:txBody>
          <a:bodyPr wrap="square">
            <a:spAutoFit/>
          </a:bodyPr>
          <a:lstStyle/>
          <a:p>
            <a:pPr>
              <a:lnSpc>
                <a:spcPct val="150000"/>
              </a:lnSpc>
            </a:pPr>
            <a:r>
              <a:rPr lang="en-US" sz="2800" b="1" dirty="0">
                <a:latin typeface="Times New Roman" pitchFamily="18" charset="0"/>
                <a:ea typeface="Times New Roman"/>
                <a:cs typeface="Times New Roman" pitchFamily="18" charset="0"/>
              </a:rPr>
              <a:t>Pattern Material</a:t>
            </a:r>
            <a:endParaRPr lang="en-US" sz="2800" dirty="0">
              <a:latin typeface="Times New Roman" pitchFamily="18" charset="0"/>
              <a:ea typeface="Times New Roman"/>
              <a:cs typeface="Times New Roman" pitchFamily="18" charset="0"/>
            </a:endParaRPr>
          </a:p>
          <a:p>
            <a:pPr algn="just">
              <a:lnSpc>
                <a:spcPct val="115000"/>
              </a:lnSpc>
              <a:spcAft>
                <a:spcPts val="1000"/>
              </a:spcAft>
            </a:pPr>
            <a:r>
              <a:rPr lang="en-US" dirty="0">
                <a:latin typeface="Times New Roman"/>
                <a:ea typeface="Times New Roman"/>
                <a:cs typeface="Arial"/>
              </a:rPr>
              <a:t>        </a:t>
            </a:r>
            <a:r>
              <a:rPr lang="en-US" sz="2000" dirty="0">
                <a:latin typeface="Times New Roman"/>
                <a:ea typeface="Times New Roman"/>
                <a:cs typeface="Arial"/>
              </a:rPr>
              <a:t>Patterns may be constructed from the following materials. Each material has its own advantages, limitations, and field of application. Some materials used for making patterns are: </a:t>
            </a:r>
            <a:r>
              <a:rPr lang="en-US" sz="2000" b="1" dirty="0">
                <a:latin typeface="Times New Roman"/>
                <a:ea typeface="Times New Roman"/>
                <a:cs typeface="Arial"/>
              </a:rPr>
              <a:t>wood</a:t>
            </a:r>
            <a:r>
              <a:rPr lang="en-US" sz="2000" dirty="0">
                <a:latin typeface="Times New Roman"/>
                <a:ea typeface="Times New Roman"/>
                <a:cs typeface="Arial"/>
              </a:rPr>
              <a:t>, </a:t>
            </a:r>
            <a:r>
              <a:rPr lang="en-US" sz="2000" b="1" dirty="0">
                <a:latin typeface="Times New Roman"/>
                <a:ea typeface="Times New Roman"/>
                <a:cs typeface="Arial"/>
              </a:rPr>
              <a:t>metals</a:t>
            </a:r>
            <a:r>
              <a:rPr lang="en-US" sz="2000" dirty="0">
                <a:latin typeface="Times New Roman"/>
                <a:ea typeface="Times New Roman"/>
                <a:cs typeface="Arial"/>
              </a:rPr>
              <a:t> and </a:t>
            </a:r>
            <a:r>
              <a:rPr lang="en-US" sz="2000" b="1" dirty="0">
                <a:latin typeface="Times New Roman"/>
                <a:ea typeface="Times New Roman"/>
                <a:cs typeface="Arial"/>
              </a:rPr>
              <a:t>alloys</a:t>
            </a:r>
            <a:r>
              <a:rPr lang="en-US" sz="2000" dirty="0">
                <a:latin typeface="Times New Roman"/>
                <a:ea typeface="Times New Roman"/>
                <a:cs typeface="Arial"/>
              </a:rPr>
              <a:t>, </a:t>
            </a:r>
            <a:r>
              <a:rPr lang="en-US" sz="2000" b="1" dirty="0">
                <a:latin typeface="Times New Roman"/>
                <a:ea typeface="Times New Roman"/>
                <a:cs typeface="Arial"/>
              </a:rPr>
              <a:t>plastic,</a:t>
            </a:r>
            <a:r>
              <a:rPr lang="en-US" sz="2000" dirty="0">
                <a:latin typeface="Times New Roman"/>
                <a:ea typeface="Times New Roman"/>
                <a:cs typeface="Arial"/>
              </a:rPr>
              <a:t> </a:t>
            </a:r>
            <a:r>
              <a:rPr lang="en-US" sz="2000" b="1" dirty="0">
                <a:latin typeface="Times New Roman"/>
                <a:ea typeface="Times New Roman"/>
                <a:cs typeface="Arial"/>
              </a:rPr>
              <a:t>plaster of Paris</a:t>
            </a:r>
            <a:r>
              <a:rPr lang="en-US" sz="2000" dirty="0">
                <a:latin typeface="Times New Roman"/>
                <a:ea typeface="Times New Roman"/>
                <a:cs typeface="Arial"/>
              </a:rPr>
              <a:t>, </a:t>
            </a:r>
            <a:r>
              <a:rPr lang="en-US" sz="2000" b="1" dirty="0">
                <a:latin typeface="Times New Roman"/>
                <a:ea typeface="Times New Roman"/>
                <a:cs typeface="Arial"/>
              </a:rPr>
              <a:t>plastic and rubbers</a:t>
            </a:r>
            <a:r>
              <a:rPr lang="en-US" sz="2000" dirty="0">
                <a:latin typeface="Times New Roman"/>
                <a:ea typeface="Times New Roman"/>
                <a:cs typeface="Arial"/>
              </a:rPr>
              <a:t>, </a:t>
            </a:r>
            <a:r>
              <a:rPr lang="en-US" sz="2000" b="1" dirty="0">
                <a:latin typeface="Times New Roman"/>
                <a:ea typeface="Times New Roman"/>
                <a:cs typeface="Arial"/>
              </a:rPr>
              <a:t>wax</a:t>
            </a:r>
            <a:r>
              <a:rPr lang="en-US" sz="2000" dirty="0">
                <a:latin typeface="Times New Roman"/>
                <a:ea typeface="Times New Roman"/>
                <a:cs typeface="Arial"/>
              </a:rPr>
              <a:t>, and </a:t>
            </a:r>
            <a:r>
              <a:rPr lang="en-US" sz="2000" b="1" dirty="0">
                <a:latin typeface="Times New Roman"/>
                <a:ea typeface="Times New Roman"/>
                <a:cs typeface="Arial"/>
              </a:rPr>
              <a:t>resins</a:t>
            </a:r>
            <a:r>
              <a:rPr lang="en-US" sz="2000" dirty="0">
                <a:latin typeface="Times New Roman"/>
                <a:ea typeface="Times New Roman"/>
                <a:cs typeface="Arial"/>
              </a:rPr>
              <a:t>. To be suitable for use, the </a:t>
            </a:r>
            <a:r>
              <a:rPr lang="en-US" sz="2000" u="sng" dirty="0">
                <a:latin typeface="Times New Roman"/>
                <a:ea typeface="Times New Roman"/>
                <a:cs typeface="Arial"/>
              </a:rPr>
              <a:t>pattern material should be:</a:t>
            </a:r>
            <a:endParaRPr lang="en-US" sz="2000" dirty="0">
              <a:ea typeface="Times New Roman"/>
              <a:cs typeface="Arial"/>
            </a:endParaRPr>
          </a:p>
        </p:txBody>
      </p:sp>
      <p:sp>
        <p:nvSpPr>
          <p:cNvPr id="3" name="Rectangle 2"/>
          <p:cNvSpPr/>
          <p:nvPr/>
        </p:nvSpPr>
        <p:spPr>
          <a:xfrm>
            <a:off x="381000" y="2619305"/>
            <a:ext cx="8534400" cy="3693319"/>
          </a:xfrm>
          <a:prstGeom prst="rect">
            <a:avLst/>
          </a:prstGeom>
        </p:spPr>
        <p:txBody>
          <a:bodyPr wrap="square">
            <a:spAutoFit/>
          </a:bodyPr>
          <a:lstStyle/>
          <a:p>
            <a:pPr marL="342900" lvl="0" indent="-342900">
              <a:lnSpc>
                <a:spcPct val="115000"/>
              </a:lnSpc>
              <a:spcAft>
                <a:spcPts val="1000"/>
              </a:spcAft>
              <a:buFont typeface="+mj-lt"/>
              <a:buAutoNum type="arabicPeriod"/>
              <a:tabLst>
                <a:tab pos="457200" algn="l"/>
              </a:tabLst>
            </a:pPr>
            <a:r>
              <a:rPr lang="en-US" sz="2000" dirty="0">
                <a:latin typeface="Times New Roman" pitchFamily="18" charset="0"/>
                <a:ea typeface="Times New Roman"/>
                <a:cs typeface="Times New Roman" pitchFamily="18" charset="0"/>
              </a:rPr>
              <a:t>Easily worked, shaped and joined</a:t>
            </a:r>
          </a:p>
          <a:p>
            <a:pPr marL="342900" lvl="0" indent="-342900">
              <a:lnSpc>
                <a:spcPct val="115000"/>
              </a:lnSpc>
              <a:spcAft>
                <a:spcPts val="1000"/>
              </a:spcAft>
              <a:buFont typeface="+mj-lt"/>
              <a:buAutoNum type="arabicPeriod"/>
              <a:tabLst>
                <a:tab pos="457200" algn="l"/>
              </a:tabLst>
            </a:pPr>
            <a:r>
              <a:rPr lang="en-US" sz="2000" dirty="0">
                <a:latin typeface="Times New Roman" pitchFamily="18" charset="0"/>
                <a:ea typeface="Times New Roman"/>
                <a:cs typeface="Times New Roman" pitchFamily="18" charset="0"/>
              </a:rPr>
              <a:t>Light in weight</a:t>
            </a:r>
          </a:p>
          <a:p>
            <a:pPr marL="342900" lvl="0" indent="-342900">
              <a:lnSpc>
                <a:spcPct val="115000"/>
              </a:lnSpc>
              <a:spcAft>
                <a:spcPts val="1000"/>
              </a:spcAft>
              <a:buFont typeface="+mj-lt"/>
              <a:buAutoNum type="arabicPeriod"/>
              <a:tabLst>
                <a:tab pos="457200" algn="l"/>
              </a:tabLst>
            </a:pPr>
            <a:r>
              <a:rPr lang="en-US" sz="2000" dirty="0">
                <a:latin typeface="Times New Roman" pitchFamily="18" charset="0"/>
                <a:ea typeface="Times New Roman"/>
                <a:cs typeface="Times New Roman" pitchFamily="18" charset="0"/>
              </a:rPr>
              <a:t>Strong, hard and durable</a:t>
            </a:r>
          </a:p>
          <a:p>
            <a:pPr marL="342900" lvl="0" indent="-342900">
              <a:lnSpc>
                <a:spcPct val="115000"/>
              </a:lnSpc>
              <a:spcAft>
                <a:spcPts val="1000"/>
              </a:spcAft>
              <a:buFont typeface="+mj-lt"/>
              <a:buAutoNum type="arabicPeriod"/>
              <a:tabLst>
                <a:tab pos="457200" algn="l"/>
              </a:tabLst>
            </a:pPr>
            <a:r>
              <a:rPr lang="en-US" sz="2000" dirty="0">
                <a:latin typeface="Times New Roman" pitchFamily="18" charset="0"/>
                <a:ea typeface="Times New Roman"/>
                <a:cs typeface="Times New Roman" pitchFamily="18" charset="0"/>
              </a:rPr>
              <a:t>Resistant to wear and abrasion </a:t>
            </a:r>
          </a:p>
          <a:p>
            <a:pPr marL="342900" lvl="0" indent="-342900">
              <a:lnSpc>
                <a:spcPct val="115000"/>
              </a:lnSpc>
              <a:spcAft>
                <a:spcPts val="1000"/>
              </a:spcAft>
              <a:buFont typeface="+mj-lt"/>
              <a:buAutoNum type="arabicPeriod"/>
              <a:tabLst>
                <a:tab pos="457200" algn="l"/>
              </a:tabLst>
            </a:pPr>
            <a:r>
              <a:rPr lang="en-US" sz="2000" dirty="0">
                <a:latin typeface="Times New Roman" pitchFamily="18" charset="0"/>
                <a:ea typeface="Times New Roman"/>
                <a:cs typeface="Times New Roman" pitchFamily="18" charset="0"/>
              </a:rPr>
              <a:t>Resistant to corrosion, and to chemical reactions</a:t>
            </a:r>
          </a:p>
          <a:p>
            <a:pPr marL="342900" lvl="0" indent="-342900">
              <a:lnSpc>
                <a:spcPct val="115000"/>
              </a:lnSpc>
              <a:spcAft>
                <a:spcPts val="1000"/>
              </a:spcAft>
              <a:buFont typeface="+mj-lt"/>
              <a:buAutoNum type="arabicPeriod"/>
              <a:tabLst>
                <a:tab pos="457200" algn="l"/>
                <a:tab pos="4787900" algn="r"/>
              </a:tabLst>
            </a:pPr>
            <a:r>
              <a:rPr lang="en-US" sz="2000" dirty="0">
                <a:latin typeface="Times New Roman" pitchFamily="18" charset="0"/>
                <a:ea typeface="Times New Roman"/>
                <a:cs typeface="Times New Roman" pitchFamily="18" charset="0"/>
              </a:rPr>
              <a:t>Dimensionally stable and unaffected by variations in temperature </a:t>
            </a:r>
            <a:r>
              <a:rPr lang="en-US" sz="2000" dirty="0" smtClean="0">
                <a:latin typeface="Times New Roman" pitchFamily="18" charset="0"/>
                <a:ea typeface="Times New Roman"/>
                <a:cs typeface="Times New Roman" pitchFamily="18" charset="0"/>
              </a:rPr>
              <a:t>and humidity</a:t>
            </a:r>
            <a:endParaRPr lang="en-US" sz="2000" dirty="0">
              <a:latin typeface="Times New Roman" pitchFamily="18" charset="0"/>
              <a:ea typeface="Times New Roman"/>
              <a:cs typeface="Times New Roman" pitchFamily="18" charset="0"/>
            </a:endParaRPr>
          </a:p>
          <a:p>
            <a:pPr marL="342900" lvl="0" indent="-342900">
              <a:lnSpc>
                <a:spcPct val="115000"/>
              </a:lnSpc>
              <a:spcAft>
                <a:spcPts val="1000"/>
              </a:spcAft>
              <a:buFont typeface="+mj-lt"/>
              <a:buAutoNum type="arabicPeriod"/>
              <a:tabLst>
                <a:tab pos="457200" algn="l"/>
              </a:tabLst>
            </a:pPr>
            <a:r>
              <a:rPr lang="en-US" sz="2000" dirty="0">
                <a:latin typeface="Times New Roman" pitchFamily="18" charset="0"/>
                <a:ea typeface="Times New Roman"/>
                <a:cs typeface="Times New Roman" pitchFamily="18" charset="0"/>
              </a:rPr>
              <a:t>Available at low cost</a:t>
            </a:r>
          </a:p>
        </p:txBody>
      </p:sp>
    </p:spTree>
    <p:extLst>
      <p:ext uri="{BB962C8B-B14F-4D97-AF65-F5344CB8AC3E}">
        <p14:creationId xmlns:p14="http://schemas.microsoft.com/office/powerpoint/2010/main" val="4267352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anim calcmode="lin" valueType="num">
                                      <p:cBhvr additive="base">
                                        <p:cTn id="1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p:cTn id="1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0" dur="1000"/>
                                        <p:tgtEl>
                                          <p:spTgt spid="3">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p:cTn id="2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1" end="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31"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 calcmode="lin" valueType="num">
                                      <p:cBhvr>
                                        <p:cTn id="3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6" dur="1000"/>
                                        <p:tgtEl>
                                          <p:spTgt spid="3">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1" presetClass="entr" presetSubtype="0" fill="hold" nodeType="clickEffect">
                                  <p:stCondLst>
                                    <p:cond delay="0"/>
                                  </p:stCondLst>
                                  <p:childTnLst>
                                    <p:set>
                                      <p:cBhvr>
                                        <p:cTn id="40" dur="1" fill="hold">
                                          <p:stCondLst>
                                            <p:cond delay="0"/>
                                          </p:stCondLst>
                                        </p:cTn>
                                        <p:tgtEl>
                                          <p:spTgt spid="3">
                                            <p:txEl>
                                              <p:pRg st="3" end="3"/>
                                            </p:txEl>
                                          </p:spTgt>
                                        </p:tgtEl>
                                        <p:attrNameLst>
                                          <p:attrName>style.visibility</p:attrName>
                                        </p:attrNameLst>
                                      </p:cBhvr>
                                      <p:to>
                                        <p:strVal val="visible"/>
                                      </p:to>
                                    </p:set>
                                    <p:anim calcmode="lin" valueType="num">
                                      <p:cBhvr>
                                        <p:cTn id="4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4" dur="1000"/>
                                        <p:tgtEl>
                                          <p:spTgt spid="3">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anim calcmode="lin" valueType="num">
                                      <p:cBhvr>
                                        <p:cTn id="49"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50"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51"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52" dur="1000"/>
                                        <p:tgtEl>
                                          <p:spTgt spid="3">
                                            <p:txEl>
                                              <p:pRg st="4" end="4"/>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1" presetClass="entr" presetSubtype="0" fill="hold" nodeType="clickEffect">
                                  <p:stCondLst>
                                    <p:cond delay="0"/>
                                  </p:stCondLst>
                                  <p:childTnLst>
                                    <p:set>
                                      <p:cBhvr>
                                        <p:cTn id="56" dur="1" fill="hold">
                                          <p:stCondLst>
                                            <p:cond delay="0"/>
                                          </p:stCondLst>
                                        </p:cTn>
                                        <p:tgtEl>
                                          <p:spTgt spid="3">
                                            <p:txEl>
                                              <p:pRg st="5" end="5"/>
                                            </p:txEl>
                                          </p:spTgt>
                                        </p:tgtEl>
                                        <p:attrNameLst>
                                          <p:attrName>style.visibility</p:attrName>
                                        </p:attrNameLst>
                                      </p:cBhvr>
                                      <p:to>
                                        <p:strVal val="visible"/>
                                      </p:to>
                                    </p:set>
                                    <p:anim calcmode="lin" valueType="num">
                                      <p:cBhvr>
                                        <p:cTn id="57"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8"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9"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60" dur="1000"/>
                                        <p:tgtEl>
                                          <p:spTgt spid="3">
                                            <p:txEl>
                                              <p:pRg st="5" end="5"/>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31" presetClass="entr" presetSubtype="0" fill="hold" nodeType="clickEffect">
                                  <p:stCondLst>
                                    <p:cond delay="0"/>
                                  </p:stCondLst>
                                  <p:childTnLst>
                                    <p:set>
                                      <p:cBhvr>
                                        <p:cTn id="64" dur="1" fill="hold">
                                          <p:stCondLst>
                                            <p:cond delay="0"/>
                                          </p:stCondLst>
                                        </p:cTn>
                                        <p:tgtEl>
                                          <p:spTgt spid="3">
                                            <p:txEl>
                                              <p:pRg st="6" end="6"/>
                                            </p:txEl>
                                          </p:spTgt>
                                        </p:tgtEl>
                                        <p:attrNameLst>
                                          <p:attrName>style.visibility</p:attrName>
                                        </p:attrNameLst>
                                      </p:cBhvr>
                                      <p:to>
                                        <p:strVal val="visible"/>
                                      </p:to>
                                    </p:set>
                                    <p:anim calcmode="lin" valueType="num">
                                      <p:cBhvr>
                                        <p:cTn id="6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6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6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68"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533400"/>
            <a:ext cx="8839200" cy="2193549"/>
          </a:xfrm>
          <a:prstGeom prst="rect">
            <a:avLst/>
          </a:prstGeom>
        </p:spPr>
        <p:txBody>
          <a:bodyPr wrap="square">
            <a:spAutoFit/>
          </a:bodyPr>
          <a:lstStyle/>
          <a:p>
            <a:pPr algn="just">
              <a:lnSpc>
                <a:spcPct val="115000"/>
              </a:lnSpc>
              <a:spcAft>
                <a:spcPts val="1000"/>
              </a:spcAft>
            </a:pPr>
            <a:r>
              <a:rPr lang="en-US" sz="2000" dirty="0">
                <a:latin typeface="Times New Roman"/>
                <a:ea typeface="Times New Roman"/>
                <a:cs typeface="Arial"/>
              </a:rPr>
              <a:t>The usual pattern materials are wood, metal, and plastics. The most commonly used pattern material is </a:t>
            </a:r>
            <a:r>
              <a:rPr lang="en-US" sz="2000" u="sng" dirty="0">
                <a:latin typeface="Times New Roman"/>
                <a:ea typeface="Times New Roman"/>
                <a:cs typeface="Arial"/>
              </a:rPr>
              <a:t>wood</a:t>
            </a:r>
            <a:r>
              <a:rPr lang="en-US" sz="2000" dirty="0">
                <a:latin typeface="Times New Roman"/>
                <a:ea typeface="Times New Roman"/>
                <a:cs typeface="Arial"/>
              </a:rPr>
              <a:t>, since it is </a:t>
            </a:r>
            <a:r>
              <a:rPr lang="en-US" sz="2000" u="sng" dirty="0">
                <a:latin typeface="Times New Roman"/>
                <a:ea typeface="Times New Roman"/>
                <a:cs typeface="Arial"/>
              </a:rPr>
              <a:t>readily available</a:t>
            </a:r>
            <a:r>
              <a:rPr lang="en-US" sz="2000" dirty="0">
                <a:latin typeface="Times New Roman"/>
                <a:ea typeface="Times New Roman"/>
                <a:cs typeface="Arial"/>
              </a:rPr>
              <a:t> and of </a:t>
            </a:r>
            <a:r>
              <a:rPr lang="en-US" sz="2000" u="sng" dirty="0">
                <a:latin typeface="Times New Roman"/>
                <a:ea typeface="Times New Roman"/>
                <a:cs typeface="Arial"/>
              </a:rPr>
              <a:t>low weight</a:t>
            </a:r>
            <a:r>
              <a:rPr lang="en-US" sz="2000" dirty="0">
                <a:latin typeface="Times New Roman"/>
                <a:ea typeface="Times New Roman"/>
                <a:cs typeface="Arial"/>
              </a:rPr>
              <a:t>. Also, it can be </a:t>
            </a:r>
            <a:r>
              <a:rPr lang="en-US" sz="2000" u="sng" dirty="0">
                <a:latin typeface="Times New Roman"/>
                <a:ea typeface="Times New Roman"/>
                <a:cs typeface="Arial"/>
              </a:rPr>
              <a:t>easily shaped</a:t>
            </a:r>
            <a:r>
              <a:rPr lang="en-US" sz="2000" dirty="0">
                <a:latin typeface="Times New Roman"/>
                <a:ea typeface="Times New Roman"/>
                <a:cs typeface="Arial"/>
              </a:rPr>
              <a:t> and is </a:t>
            </a:r>
            <a:r>
              <a:rPr lang="en-US" sz="2000" u="sng" dirty="0">
                <a:latin typeface="Times New Roman"/>
                <a:ea typeface="Times New Roman"/>
                <a:cs typeface="Arial"/>
              </a:rPr>
              <a:t>relatively cheap</a:t>
            </a:r>
            <a:r>
              <a:rPr lang="en-US" sz="2000" dirty="0">
                <a:latin typeface="Times New Roman"/>
                <a:ea typeface="Times New Roman"/>
                <a:cs typeface="Arial"/>
              </a:rPr>
              <a:t>. The </a:t>
            </a:r>
            <a:r>
              <a:rPr lang="en-US" sz="2000" u="sng" dirty="0">
                <a:latin typeface="Times New Roman"/>
                <a:ea typeface="Times New Roman"/>
                <a:cs typeface="Arial"/>
              </a:rPr>
              <a:t>main disadvantage</a:t>
            </a:r>
            <a:r>
              <a:rPr lang="en-US" sz="2000" dirty="0">
                <a:latin typeface="Times New Roman"/>
                <a:ea typeface="Times New Roman"/>
                <a:cs typeface="Arial"/>
              </a:rPr>
              <a:t> of wood is its </a:t>
            </a:r>
            <a:r>
              <a:rPr lang="en-US" sz="2000" u="sng" dirty="0">
                <a:latin typeface="Times New Roman"/>
                <a:ea typeface="Times New Roman"/>
                <a:cs typeface="Arial"/>
              </a:rPr>
              <a:t>absorption of moisture</a:t>
            </a:r>
            <a:r>
              <a:rPr lang="en-US" sz="2000" dirty="0">
                <a:latin typeface="Times New Roman"/>
                <a:ea typeface="Times New Roman"/>
                <a:cs typeface="Arial"/>
              </a:rPr>
              <a:t>, which can cause distortion and dimensional changes. Hence, proper seasoning and upkeep of wood is almost a pre-requisite for large-scale use of wood as a pattern material.</a:t>
            </a:r>
            <a:endParaRPr lang="en-US" sz="2000" dirty="0">
              <a:ea typeface="Times New Roman"/>
              <a:cs typeface="Arial"/>
            </a:endParaRPr>
          </a:p>
        </p:txBody>
      </p:sp>
      <p:pic>
        <p:nvPicPr>
          <p:cNvPr id="3" name="صورة 1"/>
          <p:cNvPicPr/>
          <p:nvPr/>
        </p:nvPicPr>
        <p:blipFill>
          <a:blip r:embed="rId2"/>
          <a:srcRect/>
          <a:stretch>
            <a:fillRect/>
          </a:stretch>
        </p:blipFill>
        <p:spPr bwMode="auto">
          <a:xfrm>
            <a:off x="1447800" y="2726949"/>
            <a:ext cx="6629400" cy="3521451"/>
          </a:xfrm>
          <a:prstGeom prst="rect">
            <a:avLst/>
          </a:prstGeom>
          <a:noFill/>
          <a:ln w="9525">
            <a:noFill/>
            <a:miter lim="800000"/>
            <a:headEnd/>
            <a:tailEnd/>
          </a:ln>
        </p:spPr>
      </p:pic>
    </p:spTree>
    <p:extLst>
      <p:ext uri="{BB962C8B-B14F-4D97-AF65-F5344CB8AC3E}">
        <p14:creationId xmlns:p14="http://schemas.microsoft.com/office/powerpoint/2010/main" val="2748406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par>
                                <p:cTn id="10" presetID="53" presetClass="entr" presetSubtype="16"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370214"/>
            <a:ext cx="7391400" cy="5357364"/>
          </a:xfrm>
          <a:prstGeom prst="rect">
            <a:avLst/>
          </a:prstGeom>
        </p:spPr>
        <p:txBody>
          <a:bodyPr wrap="square">
            <a:spAutoFit/>
          </a:bodyPr>
          <a:lstStyle/>
          <a:p>
            <a:pPr>
              <a:lnSpc>
                <a:spcPct val="150000"/>
              </a:lnSpc>
              <a:spcBef>
                <a:spcPts val="1200"/>
              </a:spcBef>
            </a:pPr>
            <a:r>
              <a:rPr lang="en-US" sz="2800" b="1" dirty="0">
                <a:latin typeface="Times New Roman" pitchFamily="18" charset="0"/>
                <a:ea typeface="Times New Roman"/>
                <a:cs typeface="Times New Roman" pitchFamily="18" charset="0"/>
              </a:rPr>
              <a:t>Pattern Allowances</a:t>
            </a:r>
            <a:endParaRPr lang="en-US" sz="2800" dirty="0">
              <a:latin typeface="Times New Roman" pitchFamily="18" charset="0"/>
              <a:ea typeface="Times New Roman"/>
              <a:cs typeface="Times New Roman" pitchFamily="18" charset="0"/>
            </a:endParaRPr>
          </a:p>
          <a:p>
            <a:pPr algn="just">
              <a:lnSpc>
                <a:spcPct val="115000"/>
              </a:lnSpc>
            </a:pPr>
            <a:r>
              <a:rPr lang="en-US" sz="2000" dirty="0">
                <a:latin typeface="Times New Roman"/>
                <a:ea typeface="Times New Roman"/>
                <a:cs typeface="Arial"/>
              </a:rPr>
              <a:t>Pattern allowance is a vital feature as it affects the dimensional characteristics of the casting. Thus, when the pattern is produced, certain allowances must be given on the sizes specified in the finished component drawing so that a casting with the particular specification can be made. The selection of correct allowances greatly helps to reduce machining costs and avoid rejections. The allowances usually considered on patterns and core boxes are as follows:</a:t>
            </a:r>
            <a:endParaRPr lang="en-US" sz="2000" dirty="0">
              <a:ea typeface="Times New Roman"/>
              <a:cs typeface="Arial"/>
            </a:endParaRPr>
          </a:p>
          <a:p>
            <a:pPr marL="342900" lvl="0" indent="-342900">
              <a:lnSpc>
                <a:spcPct val="115000"/>
              </a:lnSpc>
              <a:spcAft>
                <a:spcPts val="1000"/>
              </a:spcAft>
              <a:buFont typeface="+mj-lt"/>
              <a:buAutoNum type="arabicPeriod"/>
              <a:tabLst>
                <a:tab pos="457200" algn="l"/>
              </a:tabLst>
            </a:pPr>
            <a:r>
              <a:rPr lang="en-US" sz="2000" dirty="0">
                <a:latin typeface="Times New Roman" pitchFamily="18" charset="0"/>
                <a:ea typeface="Times New Roman"/>
                <a:cs typeface="Times New Roman" pitchFamily="18" charset="0"/>
              </a:rPr>
              <a:t>Shrinkage or contraction allowance</a:t>
            </a:r>
          </a:p>
          <a:p>
            <a:pPr marL="342900" lvl="0" indent="-342900">
              <a:lnSpc>
                <a:spcPct val="115000"/>
              </a:lnSpc>
              <a:spcAft>
                <a:spcPts val="1000"/>
              </a:spcAft>
              <a:buFont typeface="+mj-lt"/>
              <a:buAutoNum type="arabicPeriod"/>
              <a:tabLst>
                <a:tab pos="457200" algn="l"/>
              </a:tabLst>
            </a:pPr>
            <a:r>
              <a:rPr lang="en-US" dirty="0">
                <a:latin typeface="Times New Roman"/>
                <a:ea typeface="Times New Roman"/>
                <a:cs typeface="Arial"/>
              </a:rPr>
              <a:t>Draft or taper allowance</a:t>
            </a:r>
            <a:endParaRPr lang="en-US" sz="1600" dirty="0">
              <a:ea typeface="Times New Roman"/>
              <a:cs typeface="Arial"/>
            </a:endParaRPr>
          </a:p>
          <a:p>
            <a:pPr marL="342900" lvl="0" indent="-342900">
              <a:lnSpc>
                <a:spcPct val="115000"/>
              </a:lnSpc>
              <a:spcAft>
                <a:spcPts val="1000"/>
              </a:spcAft>
              <a:buFont typeface="+mj-lt"/>
              <a:buAutoNum type="arabicPeriod"/>
              <a:tabLst>
                <a:tab pos="457200" algn="l"/>
              </a:tabLst>
            </a:pPr>
            <a:r>
              <a:rPr lang="en-US" dirty="0">
                <a:latin typeface="Times New Roman"/>
                <a:ea typeface="Times New Roman"/>
                <a:cs typeface="Arial"/>
              </a:rPr>
              <a:t>Machining or finish allowance</a:t>
            </a:r>
            <a:endParaRPr lang="en-US" sz="1600" dirty="0">
              <a:ea typeface="Times New Roman"/>
              <a:cs typeface="Arial"/>
            </a:endParaRPr>
          </a:p>
          <a:p>
            <a:pPr marL="342900" lvl="0" indent="-342900">
              <a:lnSpc>
                <a:spcPct val="115000"/>
              </a:lnSpc>
              <a:spcAft>
                <a:spcPts val="1000"/>
              </a:spcAft>
              <a:buFont typeface="+mj-lt"/>
              <a:buAutoNum type="arabicPeriod"/>
              <a:tabLst>
                <a:tab pos="457200" algn="l"/>
              </a:tabLst>
            </a:pPr>
            <a:r>
              <a:rPr lang="en-US" dirty="0">
                <a:latin typeface="Times New Roman"/>
                <a:ea typeface="Times New Roman"/>
                <a:cs typeface="Arial"/>
              </a:rPr>
              <a:t>Distortion or camber allowance</a:t>
            </a:r>
            <a:endParaRPr lang="en-US" sz="1600" dirty="0">
              <a:ea typeface="Times New Roman"/>
              <a:cs typeface="Arial"/>
            </a:endParaRPr>
          </a:p>
          <a:p>
            <a:pPr marL="342900" lvl="0" indent="-342900">
              <a:lnSpc>
                <a:spcPct val="115000"/>
              </a:lnSpc>
              <a:spcAft>
                <a:spcPts val="1000"/>
              </a:spcAft>
              <a:buFont typeface="+mj-lt"/>
              <a:buAutoNum type="arabicPeriod"/>
              <a:tabLst>
                <a:tab pos="457200" algn="l"/>
              </a:tabLst>
            </a:pPr>
            <a:r>
              <a:rPr lang="en-US" dirty="0">
                <a:latin typeface="Times New Roman"/>
                <a:ea typeface="Times New Roman"/>
                <a:cs typeface="Arial"/>
              </a:rPr>
              <a:t>Rapping allowance</a:t>
            </a:r>
            <a:endParaRPr lang="en-US" sz="1600" dirty="0">
              <a:ea typeface="Times New Roman"/>
              <a:cs typeface="Arial"/>
            </a:endParaRPr>
          </a:p>
        </p:txBody>
      </p:sp>
    </p:spTree>
    <p:extLst>
      <p:ext uri="{BB962C8B-B14F-4D97-AF65-F5344CB8AC3E}">
        <p14:creationId xmlns:p14="http://schemas.microsoft.com/office/powerpoint/2010/main" val="263201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
                                            <p:txEl>
                                              <p:pRg st="5" end="5"/>
                                            </p:txEl>
                                          </p:spTgt>
                                        </p:tgtEl>
                                        <p:attrNameLst>
                                          <p:attrName>style.visibility</p:attrName>
                                        </p:attrNameLst>
                                      </p:cBhvr>
                                      <p:to>
                                        <p:strVal val="visible"/>
                                      </p:to>
                                    </p:set>
                                    <p:anim calcmode="lin" valueType="num">
                                      <p:cBhvr additive="base">
                                        <p:cTn id="37"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2">
                                            <p:txEl>
                                              <p:pRg st="6" end="6"/>
                                            </p:txEl>
                                          </p:spTgt>
                                        </p:tgtEl>
                                        <p:attrNameLst>
                                          <p:attrName>style.visibility</p:attrName>
                                        </p:attrNameLst>
                                      </p:cBhvr>
                                      <p:to>
                                        <p:strVal val="visible"/>
                                      </p:to>
                                    </p:set>
                                    <p:anim calcmode="lin" valueType="num">
                                      <p:cBhvr additive="base">
                                        <p:cTn id="43"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00280"/>
            <a:ext cx="8762999" cy="5255285"/>
          </a:xfrm>
          <a:prstGeom prst="rect">
            <a:avLst/>
          </a:prstGeom>
        </p:spPr>
        <p:txBody>
          <a:bodyPr wrap="square">
            <a:spAutoFit/>
          </a:bodyPr>
          <a:lstStyle/>
          <a:p>
            <a:pPr>
              <a:lnSpc>
                <a:spcPct val="115000"/>
              </a:lnSpc>
              <a:spcAft>
                <a:spcPts val="1000"/>
              </a:spcAft>
            </a:pPr>
            <a:r>
              <a:rPr lang="en-US" dirty="0" smtClean="0">
                <a:latin typeface="Times New Roman"/>
                <a:ea typeface="Times New Roman"/>
                <a:cs typeface="Arial"/>
              </a:rPr>
              <a:t>All </a:t>
            </a:r>
            <a:r>
              <a:rPr lang="en-US" dirty="0">
                <a:latin typeface="Times New Roman"/>
                <a:ea typeface="Times New Roman"/>
                <a:cs typeface="Arial"/>
              </a:rPr>
              <a:t>most all cast metals shrink or contract volumetrically on cooling. The metal shrinkage is of two types:</a:t>
            </a:r>
            <a:endParaRPr lang="en-US" sz="1600" dirty="0">
              <a:ea typeface="Times New Roman"/>
              <a:cs typeface="Arial"/>
            </a:endParaRPr>
          </a:p>
          <a:p>
            <a:pPr marL="342900" lvl="0" indent="-342900" algn="just">
              <a:lnSpc>
                <a:spcPct val="115000"/>
              </a:lnSpc>
              <a:spcAft>
                <a:spcPts val="1000"/>
              </a:spcAft>
              <a:buFont typeface="+mj-lt"/>
              <a:buAutoNum type="romanLcPeriod"/>
              <a:tabLst>
                <a:tab pos="457200" algn="l"/>
              </a:tabLst>
            </a:pPr>
            <a:r>
              <a:rPr lang="en-US" b="1" dirty="0">
                <a:latin typeface="Times New Roman"/>
                <a:ea typeface="Times New Roman"/>
                <a:cs typeface="Arial"/>
              </a:rPr>
              <a:t>Liquid Shrinkage</a:t>
            </a:r>
            <a:r>
              <a:rPr lang="en-US" dirty="0">
                <a:latin typeface="Times New Roman"/>
                <a:ea typeface="Times New Roman"/>
                <a:cs typeface="Arial"/>
              </a:rPr>
              <a:t>: it refers to the reduction in volume when the metal changes from liquid state to solid state at the solidus  temperature. To account for this shrinkage; </a:t>
            </a:r>
            <a:r>
              <a:rPr lang="en-US" u="sng" dirty="0">
                <a:latin typeface="Times New Roman"/>
                <a:ea typeface="Times New Roman"/>
                <a:cs typeface="Arial"/>
              </a:rPr>
              <a:t>riser</a:t>
            </a:r>
            <a:r>
              <a:rPr lang="en-US" dirty="0">
                <a:latin typeface="Times New Roman"/>
                <a:ea typeface="Times New Roman"/>
                <a:cs typeface="Arial"/>
              </a:rPr>
              <a:t>, which feed the liquid metal to the casting, are provided in the mold.</a:t>
            </a:r>
            <a:endParaRPr lang="en-US" sz="1600" dirty="0">
              <a:ea typeface="Times New Roman"/>
              <a:cs typeface="Arial"/>
            </a:endParaRPr>
          </a:p>
          <a:p>
            <a:pPr marL="342900" lvl="0" indent="-342900" algn="just">
              <a:lnSpc>
                <a:spcPct val="115000"/>
              </a:lnSpc>
              <a:spcAft>
                <a:spcPts val="1000"/>
              </a:spcAft>
              <a:buFont typeface="+mj-lt"/>
              <a:buAutoNum type="romanLcPeriod"/>
              <a:tabLst>
                <a:tab pos="457200" algn="l"/>
              </a:tabLst>
            </a:pPr>
            <a:r>
              <a:rPr lang="en-US" b="1" dirty="0">
                <a:latin typeface="Times New Roman"/>
                <a:ea typeface="Times New Roman"/>
                <a:cs typeface="Arial"/>
              </a:rPr>
              <a:t>Solid Shrinkage</a:t>
            </a:r>
            <a:r>
              <a:rPr lang="en-US" dirty="0">
                <a:latin typeface="Times New Roman"/>
                <a:ea typeface="Times New Roman"/>
                <a:cs typeface="Arial"/>
              </a:rPr>
              <a:t>: it refers to the reduction in volume caused when metal loses temperature in solid state. To account for this, shrinkage allowance is provided on the patterns. </a:t>
            </a:r>
            <a:endParaRPr lang="en-US" sz="1600" dirty="0">
              <a:ea typeface="Times New Roman"/>
              <a:cs typeface="Arial"/>
            </a:endParaRPr>
          </a:p>
          <a:p>
            <a:pPr indent="457200" algn="just">
              <a:lnSpc>
                <a:spcPct val="115000"/>
              </a:lnSpc>
              <a:spcAft>
                <a:spcPts val="1000"/>
              </a:spcAft>
            </a:pPr>
            <a:r>
              <a:rPr lang="en-US" dirty="0">
                <a:latin typeface="Times New Roman"/>
                <a:ea typeface="Times New Roman"/>
                <a:cs typeface="Arial"/>
              </a:rPr>
              <a:t>The rate of contraction with temperature is dependent on the material. For example steel contracts to a higher degree compared to aluminum. To compensate the solid shrinkage, a shrink rule must be used in laying out the measurements for the pattern. A shrink rule for cast iron is 1/8 inch longer per foot than a standard rule. If a gear blank of 4 inch in diameter was planned to produce out of cast iron, the shrink rule in measuring it 4 inch would actually measure 4 -1/24 inch, thus compensating for the shrinkage. The various rate of contraction of various materials are given in </a:t>
            </a:r>
            <a:r>
              <a:rPr lang="en-US" b="1" dirty="0">
                <a:latin typeface="Times New Roman"/>
                <a:ea typeface="Times New Roman"/>
                <a:cs typeface="Arial"/>
              </a:rPr>
              <a:t>Table 1</a:t>
            </a:r>
            <a:r>
              <a:rPr lang="en-US" dirty="0">
                <a:latin typeface="Times New Roman"/>
                <a:ea typeface="Times New Roman"/>
                <a:cs typeface="Arial"/>
              </a:rPr>
              <a:t>.</a:t>
            </a:r>
            <a:endParaRPr lang="en-US" sz="1600" dirty="0">
              <a:ea typeface="Times New Roman"/>
              <a:cs typeface="Arial"/>
            </a:endParaRPr>
          </a:p>
        </p:txBody>
      </p:sp>
    </p:spTree>
    <p:extLst>
      <p:ext uri="{BB962C8B-B14F-4D97-AF65-F5344CB8AC3E}">
        <p14:creationId xmlns:p14="http://schemas.microsoft.com/office/powerpoint/2010/main" val="1296335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2">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1" presetClass="entr" presetSubtype="0" fill="hold" nodeType="clickEffect">
                                  <p:stCondLst>
                                    <p:cond delay="0"/>
                                  </p:stCondLst>
                                  <p:childTnLst>
                                    <p:set>
                                      <p:cBhvr>
                                        <p:cTn id="20" dur="1" fill="hold">
                                          <p:stCondLst>
                                            <p:cond delay="0"/>
                                          </p:stCondLst>
                                        </p:cTn>
                                        <p:tgtEl>
                                          <p:spTgt spid="2">
                                            <p:txEl>
                                              <p:pRg st="2" end="2"/>
                                            </p:txEl>
                                          </p:spTgt>
                                        </p:tgtEl>
                                        <p:attrNameLst>
                                          <p:attrName>style.visibility</p:attrName>
                                        </p:attrNameLst>
                                      </p:cBhvr>
                                      <p:to>
                                        <p:strVal val="visible"/>
                                      </p:to>
                                    </p:set>
                                    <p:anim calcmode="lin" valueType="num">
                                      <p:cBhvr>
                                        <p:cTn id="21"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2"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3" dur="1000" fill="hold"/>
                                        <p:tgtEl>
                                          <p:spTgt spid="2">
                                            <p:txEl>
                                              <p:pRg st="2" end="2"/>
                                            </p:txEl>
                                          </p:spTgt>
                                        </p:tgtEl>
                                        <p:attrNameLst>
                                          <p:attrName>style.rotation</p:attrName>
                                        </p:attrNameLst>
                                      </p:cBhvr>
                                      <p:tavLst>
                                        <p:tav tm="0">
                                          <p:val>
                                            <p:fltVal val="90"/>
                                          </p:val>
                                        </p:tav>
                                        <p:tav tm="100000">
                                          <p:val>
                                            <p:fltVal val="0"/>
                                          </p:val>
                                        </p:tav>
                                      </p:tavLst>
                                    </p:anim>
                                    <p:animEffect transition="in" filter="fade">
                                      <p:cBhvr>
                                        <p:cTn id="24" dur="1000"/>
                                        <p:tgtEl>
                                          <p:spTgt spid="2">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2">
                                            <p:txEl>
                                              <p:pRg st="3" end="3"/>
                                            </p:txEl>
                                          </p:spTgt>
                                        </p:tgtEl>
                                        <p:attrNameLst>
                                          <p:attrName>style.visibility</p:attrName>
                                        </p:attrNameLst>
                                      </p:cBhvr>
                                      <p:to>
                                        <p:strVal val="visible"/>
                                      </p:to>
                                    </p:set>
                                    <p:animEffect transition="in" filter="barn(inVertical)">
                                      <p:cBhvr>
                                        <p:cTn id="29"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715538482"/>
              </p:ext>
            </p:extLst>
          </p:nvPr>
        </p:nvGraphicFramePr>
        <p:xfrm>
          <a:off x="609601" y="609602"/>
          <a:ext cx="8153398" cy="5486399"/>
        </p:xfrm>
        <a:graphic>
          <a:graphicData uri="http://schemas.openxmlformats.org/drawingml/2006/table">
            <a:tbl>
              <a:tblPr firstRow="1" firstCol="1" bandRow="1"/>
              <a:tblGrid>
                <a:gridCol w="1371340"/>
                <a:gridCol w="1351212"/>
                <a:gridCol w="1193528"/>
                <a:gridCol w="2384540"/>
                <a:gridCol w="1852778"/>
              </a:tblGrid>
              <a:tr h="968188">
                <a:tc>
                  <a:txBody>
                    <a:bodyPr/>
                    <a:lstStyle/>
                    <a:p>
                      <a:pPr algn="ctr" rtl="0">
                        <a:lnSpc>
                          <a:spcPct val="115000"/>
                        </a:lnSpc>
                        <a:spcAft>
                          <a:spcPts val="0"/>
                        </a:spcAft>
                      </a:pPr>
                      <a:r>
                        <a:rPr lang="en-US" sz="1600" b="1" dirty="0">
                          <a:solidFill>
                            <a:srgbClr val="660000"/>
                          </a:solidFill>
                          <a:effectLst/>
                          <a:latin typeface="Times New Roman" pitchFamily="18" charset="0"/>
                          <a:ea typeface="Times New Roman"/>
                          <a:cs typeface="Times New Roman" pitchFamily="18" charset="0"/>
                        </a:rPr>
                        <a:t>Material</a:t>
                      </a:r>
                      <a:endParaRPr lang="en-US" sz="1600" dirty="0">
                        <a:effectLst/>
                        <a:latin typeface="Times New Roman" pitchFamily="18" charset="0"/>
                        <a:ea typeface="Times New Roman"/>
                        <a:cs typeface="Times New Roman" pitchFamily="18" charset="0"/>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600" b="1">
                          <a:solidFill>
                            <a:srgbClr val="000033"/>
                          </a:solidFill>
                          <a:effectLst/>
                          <a:latin typeface="Times New Roman" pitchFamily="18" charset="0"/>
                          <a:ea typeface="Times New Roman"/>
                          <a:cs typeface="Times New Roman" pitchFamily="18" charset="0"/>
                        </a:rPr>
                        <a:t>Dimension</a:t>
                      </a:r>
                      <a:endParaRPr lang="en-US" sz="1600">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600" b="1">
                          <a:solidFill>
                            <a:srgbClr val="000033"/>
                          </a:solidFill>
                          <a:effectLst/>
                          <a:latin typeface="Times New Roman" pitchFamily="18" charset="0"/>
                          <a:ea typeface="Times New Roman"/>
                          <a:cs typeface="Times New Roman" pitchFamily="18" charset="0"/>
                        </a:rPr>
                        <a:t>Shrinkage allowance (inch/ft)</a:t>
                      </a:r>
                      <a:endParaRPr lang="en-US" sz="1600">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600" b="1">
                          <a:solidFill>
                            <a:srgbClr val="000033"/>
                          </a:solidFill>
                          <a:effectLst/>
                          <a:latin typeface="Times New Roman" pitchFamily="18" charset="0"/>
                          <a:ea typeface="Times New Roman"/>
                          <a:cs typeface="Times New Roman" pitchFamily="18" charset="0"/>
                        </a:rPr>
                        <a:t>Approximately</a:t>
                      </a:r>
                      <a:endParaRPr lang="en-US" sz="1600">
                        <a:effectLst/>
                        <a:latin typeface="Times New Roman" pitchFamily="18" charset="0"/>
                        <a:ea typeface="Times New Roman"/>
                        <a:cs typeface="Times New Roman" pitchFamily="18" charset="0"/>
                      </a:endParaRPr>
                    </a:p>
                    <a:p>
                      <a:pPr algn="ctr" rtl="0">
                        <a:lnSpc>
                          <a:spcPct val="115000"/>
                        </a:lnSpc>
                        <a:spcAft>
                          <a:spcPts val="0"/>
                        </a:spcAft>
                      </a:pPr>
                      <a:r>
                        <a:rPr lang="en-US" sz="1600" b="1">
                          <a:solidFill>
                            <a:srgbClr val="000033"/>
                          </a:solidFill>
                          <a:effectLst/>
                          <a:latin typeface="Times New Roman" pitchFamily="18" charset="0"/>
                          <a:ea typeface="Times New Roman"/>
                          <a:cs typeface="Times New Roman" pitchFamily="18" charset="0"/>
                        </a:rPr>
                        <a:t>SI metric</a:t>
                      </a:r>
                      <a:endParaRPr lang="en-US" sz="1600">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a:txBody>
                    <a:bodyPr/>
                    <a:lstStyle/>
                    <a:p>
                      <a:pPr algn="ctr" rtl="0">
                        <a:lnSpc>
                          <a:spcPct val="115000"/>
                        </a:lnSpc>
                        <a:spcAft>
                          <a:spcPts val="0"/>
                        </a:spcAft>
                      </a:pPr>
                      <a:r>
                        <a:rPr lang="en-US" sz="1600" b="1">
                          <a:solidFill>
                            <a:srgbClr val="000033"/>
                          </a:solidFill>
                          <a:effectLst/>
                          <a:latin typeface="Times New Roman" pitchFamily="18" charset="0"/>
                          <a:ea typeface="Times New Roman"/>
                          <a:cs typeface="Times New Roman" pitchFamily="18" charset="0"/>
                        </a:rPr>
                        <a:t>Approximately</a:t>
                      </a:r>
                      <a:endParaRPr lang="en-US" sz="1600">
                        <a:effectLst/>
                        <a:latin typeface="Times New Roman" pitchFamily="18" charset="0"/>
                        <a:ea typeface="Times New Roman"/>
                        <a:cs typeface="Times New Roman" pitchFamily="18" charset="0"/>
                      </a:endParaRPr>
                    </a:p>
                    <a:p>
                      <a:pPr algn="ctr" rtl="0">
                        <a:lnSpc>
                          <a:spcPct val="115000"/>
                        </a:lnSpc>
                        <a:spcAft>
                          <a:spcPts val="0"/>
                        </a:spcAft>
                      </a:pPr>
                      <a:r>
                        <a:rPr lang="en-US" sz="1600" b="1">
                          <a:solidFill>
                            <a:srgbClr val="000033"/>
                          </a:solidFill>
                          <a:effectLst/>
                          <a:latin typeface="Times New Roman" pitchFamily="18" charset="0"/>
                          <a:ea typeface="Times New Roman"/>
                          <a:cs typeface="Times New Roman" pitchFamily="18" charset="0"/>
                        </a:rPr>
                        <a:t>English Unit</a:t>
                      </a:r>
                      <a:endParaRPr lang="en-US" sz="1600">
                        <a:effectLst/>
                        <a:latin typeface="Times New Roman" pitchFamily="18" charset="0"/>
                        <a:ea typeface="Times New Roman"/>
                        <a:cs typeface="Times New Roman" pitchFamily="18" charset="0"/>
                      </a:endParaRPr>
                    </a:p>
                    <a:p>
                      <a:pPr algn="ctr" rtl="0">
                        <a:lnSpc>
                          <a:spcPct val="115000"/>
                        </a:lnSpc>
                        <a:spcAft>
                          <a:spcPts val="0"/>
                        </a:spcAft>
                      </a:pPr>
                      <a:r>
                        <a:rPr lang="en-US" sz="1600" b="1">
                          <a:solidFill>
                            <a:srgbClr val="000033"/>
                          </a:solidFill>
                          <a:effectLst/>
                          <a:latin typeface="Times New Roman" pitchFamily="18" charset="0"/>
                          <a:ea typeface="Times New Roman"/>
                          <a:cs typeface="Times New Roman" pitchFamily="18" charset="0"/>
                        </a:rPr>
                        <a:t>(inch/ft)</a:t>
                      </a:r>
                      <a:endParaRPr lang="en-US" sz="1600">
                        <a:effectLst/>
                        <a:latin typeface="Times New Roman" pitchFamily="18" charset="0"/>
                        <a:ea typeface="Times New Roman"/>
                        <a:cs typeface="Times New Roman" pitchFamily="18" charset="0"/>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r>
              <a:tr h="968188">
                <a:tc>
                  <a:txBody>
                    <a:bodyPr/>
                    <a:lstStyle/>
                    <a:p>
                      <a:pPr algn="ctr" rtl="0">
                        <a:lnSpc>
                          <a:spcPct val="115000"/>
                        </a:lnSpc>
                        <a:spcAft>
                          <a:spcPts val="0"/>
                        </a:spcAft>
                      </a:pPr>
                      <a:r>
                        <a:rPr lang="en-US" sz="1600" b="1" dirty="0">
                          <a:effectLst/>
                          <a:latin typeface="Times New Roman" pitchFamily="18" charset="0"/>
                          <a:ea typeface="Times New Roman"/>
                          <a:cs typeface="Times New Roman" pitchFamily="18" charset="0"/>
                        </a:rPr>
                        <a:t>Grey Cast Iron</a:t>
                      </a:r>
                      <a:endParaRPr lang="en-US" sz="1600" dirty="0">
                        <a:effectLst/>
                        <a:latin typeface="Times New Roman" pitchFamily="18" charset="0"/>
                        <a:ea typeface="Times New Roman"/>
                        <a:cs typeface="Times New Roman" pitchFamily="18" charset="0"/>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algn="ctr" rtl="0">
                        <a:lnSpc>
                          <a:spcPct val="115000"/>
                        </a:lnSpc>
                        <a:spcAft>
                          <a:spcPts val="1000"/>
                        </a:spcAft>
                      </a:pPr>
                      <a:r>
                        <a:rPr lang="en-US" sz="1600">
                          <a:solidFill>
                            <a:srgbClr val="0000FF"/>
                          </a:solidFill>
                          <a:effectLst/>
                          <a:latin typeface="Times New Roman" pitchFamily="18" charset="0"/>
                          <a:ea typeface="Times New Roman"/>
                          <a:cs typeface="Times New Roman" pitchFamily="18" charset="0"/>
                        </a:rPr>
                        <a:t>Up to 2 feet</a:t>
                      </a:r>
                      <a:br>
                        <a:rPr lang="en-US" sz="1600">
                          <a:solidFill>
                            <a:srgbClr val="0000FF"/>
                          </a:solidFill>
                          <a:effectLst/>
                          <a:latin typeface="Times New Roman" pitchFamily="18" charset="0"/>
                          <a:ea typeface="Times New Roman"/>
                          <a:cs typeface="Times New Roman" pitchFamily="18" charset="0"/>
                        </a:rPr>
                      </a:br>
                      <a:r>
                        <a:rPr lang="en-US" sz="1600">
                          <a:solidFill>
                            <a:srgbClr val="0000FF"/>
                          </a:solidFill>
                          <a:effectLst/>
                          <a:latin typeface="Times New Roman" pitchFamily="18" charset="0"/>
                          <a:ea typeface="Times New Roman"/>
                          <a:cs typeface="Times New Roman" pitchFamily="18" charset="0"/>
                        </a:rPr>
                        <a:t>2 feet to 4 feet</a:t>
                      </a:r>
                      <a:br>
                        <a:rPr lang="en-US" sz="1600">
                          <a:solidFill>
                            <a:srgbClr val="0000FF"/>
                          </a:solidFill>
                          <a:effectLst/>
                          <a:latin typeface="Times New Roman" pitchFamily="18" charset="0"/>
                          <a:ea typeface="Times New Roman"/>
                          <a:cs typeface="Times New Roman" pitchFamily="18" charset="0"/>
                        </a:rPr>
                      </a:br>
                      <a:r>
                        <a:rPr lang="en-US" sz="1600">
                          <a:solidFill>
                            <a:srgbClr val="0000FF"/>
                          </a:solidFill>
                          <a:effectLst/>
                          <a:latin typeface="Times New Roman" pitchFamily="18" charset="0"/>
                          <a:ea typeface="Times New Roman"/>
                          <a:cs typeface="Times New Roman" pitchFamily="18" charset="0"/>
                        </a:rPr>
                        <a:t>over 4 feet</a:t>
                      </a:r>
                      <a:endParaRPr lang="en-US" sz="1600">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algn="ctr" rtl="0">
                        <a:lnSpc>
                          <a:spcPct val="115000"/>
                        </a:lnSpc>
                        <a:spcAft>
                          <a:spcPts val="0"/>
                        </a:spcAft>
                      </a:pPr>
                      <a:r>
                        <a:rPr lang="en-US" sz="1600">
                          <a:solidFill>
                            <a:srgbClr val="0000FF"/>
                          </a:solidFill>
                          <a:effectLst/>
                          <a:latin typeface="Times New Roman" pitchFamily="18" charset="0"/>
                          <a:ea typeface="Times New Roman"/>
                          <a:cs typeface="Times New Roman" pitchFamily="18" charset="0"/>
                        </a:rPr>
                        <a:t>0.125</a:t>
                      </a:r>
                      <a:br>
                        <a:rPr lang="en-US" sz="1600">
                          <a:solidFill>
                            <a:srgbClr val="0000FF"/>
                          </a:solidFill>
                          <a:effectLst/>
                          <a:latin typeface="Times New Roman" pitchFamily="18" charset="0"/>
                          <a:ea typeface="Times New Roman"/>
                          <a:cs typeface="Times New Roman" pitchFamily="18" charset="0"/>
                        </a:rPr>
                      </a:br>
                      <a:r>
                        <a:rPr lang="en-US" sz="1600">
                          <a:solidFill>
                            <a:srgbClr val="0000FF"/>
                          </a:solidFill>
                          <a:effectLst/>
                          <a:latin typeface="Times New Roman" pitchFamily="18" charset="0"/>
                          <a:ea typeface="Times New Roman"/>
                          <a:cs typeface="Times New Roman" pitchFamily="18" charset="0"/>
                        </a:rPr>
                        <a:t>0.105</a:t>
                      </a:r>
                      <a:br>
                        <a:rPr lang="en-US" sz="1600">
                          <a:solidFill>
                            <a:srgbClr val="0000FF"/>
                          </a:solidFill>
                          <a:effectLst/>
                          <a:latin typeface="Times New Roman" pitchFamily="18" charset="0"/>
                          <a:ea typeface="Times New Roman"/>
                          <a:cs typeface="Times New Roman" pitchFamily="18" charset="0"/>
                        </a:rPr>
                      </a:br>
                      <a:r>
                        <a:rPr lang="en-US" sz="1600">
                          <a:solidFill>
                            <a:srgbClr val="0000FF"/>
                          </a:solidFill>
                          <a:effectLst/>
                          <a:latin typeface="Times New Roman" pitchFamily="18" charset="0"/>
                          <a:ea typeface="Times New Roman"/>
                          <a:cs typeface="Times New Roman" pitchFamily="18" charset="0"/>
                        </a:rPr>
                        <a:t>0.083</a:t>
                      </a:r>
                      <a:endParaRPr lang="en-US" sz="1600">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algn="ctr" rtl="0">
                        <a:lnSpc>
                          <a:spcPct val="115000"/>
                        </a:lnSpc>
                        <a:spcAft>
                          <a:spcPts val="0"/>
                        </a:spcAft>
                      </a:pPr>
                      <a:r>
                        <a:rPr lang="en-US" sz="1600">
                          <a:solidFill>
                            <a:srgbClr val="0000FF"/>
                          </a:solidFill>
                          <a:effectLst/>
                          <a:latin typeface="Times New Roman" pitchFamily="18" charset="0"/>
                          <a:ea typeface="Times New Roman"/>
                          <a:cs typeface="Times New Roman" pitchFamily="18" charset="0"/>
                        </a:rPr>
                        <a:t>1.04%</a:t>
                      </a:r>
                      <a:endParaRPr lang="en-US" sz="1600">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algn="ctr" rtl="0">
                        <a:lnSpc>
                          <a:spcPct val="115000"/>
                        </a:lnSpc>
                        <a:spcAft>
                          <a:spcPts val="0"/>
                        </a:spcAft>
                      </a:pPr>
                      <a:r>
                        <a:rPr lang="en-US" sz="1600">
                          <a:solidFill>
                            <a:srgbClr val="0000FF"/>
                          </a:solidFill>
                          <a:effectLst/>
                          <a:latin typeface="Times New Roman" pitchFamily="18" charset="0"/>
                          <a:ea typeface="Times New Roman"/>
                          <a:cs typeface="Times New Roman" pitchFamily="18" charset="0"/>
                        </a:rPr>
                        <a:t>1/8</a:t>
                      </a:r>
                      <a:endParaRPr lang="en-US" sz="1600">
                        <a:effectLst/>
                        <a:latin typeface="Times New Roman" pitchFamily="18" charset="0"/>
                        <a:ea typeface="Times New Roman"/>
                        <a:cs typeface="Times New Roman" pitchFamily="18" charset="0"/>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968188">
                <a:tc>
                  <a:txBody>
                    <a:bodyPr/>
                    <a:lstStyle/>
                    <a:p>
                      <a:pPr algn="ctr" rtl="0">
                        <a:lnSpc>
                          <a:spcPct val="115000"/>
                        </a:lnSpc>
                        <a:spcAft>
                          <a:spcPts val="0"/>
                        </a:spcAft>
                      </a:pPr>
                      <a:r>
                        <a:rPr lang="en-US" sz="1600" b="1">
                          <a:effectLst/>
                          <a:latin typeface="Times New Roman" pitchFamily="18" charset="0"/>
                          <a:ea typeface="Times New Roman"/>
                          <a:cs typeface="Times New Roman" pitchFamily="18" charset="0"/>
                        </a:rPr>
                        <a:t>Cast Steel</a:t>
                      </a:r>
                      <a:endParaRPr lang="en-US" sz="1600">
                        <a:effectLst/>
                        <a:latin typeface="Times New Roman" pitchFamily="18" charset="0"/>
                        <a:ea typeface="Times New Roman"/>
                        <a:cs typeface="Times New Roman" pitchFamily="18" charset="0"/>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algn="ctr" rtl="0">
                        <a:lnSpc>
                          <a:spcPct val="115000"/>
                        </a:lnSpc>
                        <a:spcAft>
                          <a:spcPts val="0"/>
                        </a:spcAft>
                      </a:pPr>
                      <a:r>
                        <a:rPr lang="en-US" sz="1600" dirty="0">
                          <a:solidFill>
                            <a:srgbClr val="0000FF"/>
                          </a:solidFill>
                          <a:effectLst/>
                          <a:latin typeface="Times New Roman" pitchFamily="18" charset="0"/>
                          <a:ea typeface="Times New Roman"/>
                          <a:cs typeface="Times New Roman" pitchFamily="18" charset="0"/>
                        </a:rPr>
                        <a:t>Up to 2 feet</a:t>
                      </a:r>
                      <a:br>
                        <a:rPr lang="en-US" sz="1600" dirty="0">
                          <a:solidFill>
                            <a:srgbClr val="0000FF"/>
                          </a:solidFill>
                          <a:effectLst/>
                          <a:latin typeface="Times New Roman" pitchFamily="18" charset="0"/>
                          <a:ea typeface="Times New Roman"/>
                          <a:cs typeface="Times New Roman" pitchFamily="18" charset="0"/>
                        </a:rPr>
                      </a:br>
                      <a:r>
                        <a:rPr lang="en-US" sz="1600" dirty="0">
                          <a:solidFill>
                            <a:srgbClr val="0000FF"/>
                          </a:solidFill>
                          <a:effectLst/>
                          <a:latin typeface="Times New Roman" pitchFamily="18" charset="0"/>
                          <a:ea typeface="Times New Roman"/>
                          <a:cs typeface="Times New Roman" pitchFamily="18" charset="0"/>
                        </a:rPr>
                        <a:t>2 feet to 6 feet</a:t>
                      </a:r>
                      <a:br>
                        <a:rPr lang="en-US" sz="1600" dirty="0">
                          <a:solidFill>
                            <a:srgbClr val="0000FF"/>
                          </a:solidFill>
                          <a:effectLst/>
                          <a:latin typeface="Times New Roman" pitchFamily="18" charset="0"/>
                          <a:ea typeface="Times New Roman"/>
                          <a:cs typeface="Times New Roman" pitchFamily="18" charset="0"/>
                        </a:rPr>
                      </a:br>
                      <a:r>
                        <a:rPr lang="en-US" sz="1600" dirty="0">
                          <a:solidFill>
                            <a:srgbClr val="0000FF"/>
                          </a:solidFill>
                          <a:effectLst/>
                          <a:latin typeface="Times New Roman" pitchFamily="18" charset="0"/>
                          <a:ea typeface="Times New Roman"/>
                          <a:cs typeface="Times New Roman" pitchFamily="18" charset="0"/>
                        </a:rPr>
                        <a:t>over 6 feet</a:t>
                      </a:r>
                      <a:endParaRPr lang="en-US" sz="1600" dirty="0">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algn="ctr" rtl="0">
                        <a:lnSpc>
                          <a:spcPct val="115000"/>
                        </a:lnSpc>
                        <a:spcAft>
                          <a:spcPts val="0"/>
                        </a:spcAft>
                      </a:pPr>
                      <a:r>
                        <a:rPr lang="en-US" sz="1600">
                          <a:solidFill>
                            <a:srgbClr val="0000FF"/>
                          </a:solidFill>
                          <a:effectLst/>
                          <a:latin typeface="Times New Roman" pitchFamily="18" charset="0"/>
                          <a:ea typeface="Times New Roman"/>
                          <a:cs typeface="Times New Roman" pitchFamily="18" charset="0"/>
                        </a:rPr>
                        <a:t>0.251</a:t>
                      </a:r>
                      <a:br>
                        <a:rPr lang="en-US" sz="1600">
                          <a:solidFill>
                            <a:srgbClr val="0000FF"/>
                          </a:solidFill>
                          <a:effectLst/>
                          <a:latin typeface="Times New Roman" pitchFamily="18" charset="0"/>
                          <a:ea typeface="Times New Roman"/>
                          <a:cs typeface="Times New Roman" pitchFamily="18" charset="0"/>
                        </a:rPr>
                      </a:br>
                      <a:r>
                        <a:rPr lang="en-US" sz="1600">
                          <a:solidFill>
                            <a:srgbClr val="0000FF"/>
                          </a:solidFill>
                          <a:effectLst/>
                          <a:latin typeface="Times New Roman" pitchFamily="18" charset="0"/>
                          <a:ea typeface="Times New Roman"/>
                          <a:cs typeface="Times New Roman" pitchFamily="18" charset="0"/>
                        </a:rPr>
                        <a:t>0.191</a:t>
                      </a:r>
                      <a:br>
                        <a:rPr lang="en-US" sz="1600">
                          <a:solidFill>
                            <a:srgbClr val="0000FF"/>
                          </a:solidFill>
                          <a:effectLst/>
                          <a:latin typeface="Times New Roman" pitchFamily="18" charset="0"/>
                          <a:ea typeface="Times New Roman"/>
                          <a:cs typeface="Times New Roman" pitchFamily="18" charset="0"/>
                        </a:rPr>
                      </a:br>
                      <a:r>
                        <a:rPr lang="en-US" sz="1600">
                          <a:solidFill>
                            <a:srgbClr val="0000FF"/>
                          </a:solidFill>
                          <a:effectLst/>
                          <a:latin typeface="Times New Roman" pitchFamily="18" charset="0"/>
                          <a:ea typeface="Times New Roman"/>
                          <a:cs typeface="Times New Roman" pitchFamily="18" charset="0"/>
                        </a:rPr>
                        <a:t>0.155</a:t>
                      </a:r>
                      <a:endParaRPr lang="en-US" sz="1600">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algn="ctr" rtl="0">
                        <a:lnSpc>
                          <a:spcPct val="115000"/>
                        </a:lnSpc>
                        <a:spcAft>
                          <a:spcPts val="0"/>
                        </a:spcAft>
                      </a:pPr>
                      <a:r>
                        <a:rPr lang="en-US" sz="1600">
                          <a:solidFill>
                            <a:srgbClr val="0000FF"/>
                          </a:solidFill>
                          <a:effectLst/>
                          <a:latin typeface="Times New Roman" pitchFamily="18" charset="0"/>
                          <a:ea typeface="Times New Roman"/>
                          <a:cs typeface="Times New Roman" pitchFamily="18" charset="0"/>
                        </a:rPr>
                        <a:t>2.08%</a:t>
                      </a:r>
                      <a:endParaRPr lang="en-US" sz="1600">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algn="ctr" rtl="0">
                        <a:lnSpc>
                          <a:spcPct val="115000"/>
                        </a:lnSpc>
                        <a:spcAft>
                          <a:spcPts val="0"/>
                        </a:spcAft>
                      </a:pPr>
                      <a:r>
                        <a:rPr lang="en-US" sz="1600">
                          <a:solidFill>
                            <a:srgbClr val="0000FF"/>
                          </a:solidFill>
                          <a:effectLst/>
                          <a:latin typeface="Times New Roman" pitchFamily="18" charset="0"/>
                          <a:ea typeface="Times New Roman"/>
                          <a:cs typeface="Times New Roman" pitchFamily="18" charset="0"/>
                        </a:rPr>
                        <a:t>1/4</a:t>
                      </a:r>
                      <a:endParaRPr lang="en-US" sz="1600">
                        <a:effectLst/>
                        <a:latin typeface="Times New Roman" pitchFamily="18" charset="0"/>
                        <a:ea typeface="Times New Roman"/>
                        <a:cs typeface="Times New Roman" pitchFamily="18" charset="0"/>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968188">
                <a:tc>
                  <a:txBody>
                    <a:bodyPr/>
                    <a:lstStyle/>
                    <a:p>
                      <a:pPr algn="ctr" rtl="0">
                        <a:lnSpc>
                          <a:spcPct val="115000"/>
                        </a:lnSpc>
                        <a:spcAft>
                          <a:spcPts val="0"/>
                        </a:spcAft>
                      </a:pPr>
                      <a:r>
                        <a:rPr lang="en-US" sz="1600" b="1">
                          <a:effectLst/>
                          <a:latin typeface="Times New Roman" pitchFamily="18" charset="0"/>
                          <a:ea typeface="Times New Roman"/>
                          <a:cs typeface="Times New Roman" pitchFamily="18" charset="0"/>
                        </a:rPr>
                        <a:t>Aluminum</a:t>
                      </a:r>
                      <a:endParaRPr lang="en-US" sz="1600">
                        <a:effectLst/>
                        <a:latin typeface="Times New Roman" pitchFamily="18" charset="0"/>
                        <a:ea typeface="Times New Roman"/>
                        <a:cs typeface="Times New Roman" pitchFamily="18" charset="0"/>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algn="ctr" rtl="0">
                        <a:lnSpc>
                          <a:spcPct val="115000"/>
                        </a:lnSpc>
                        <a:spcAft>
                          <a:spcPts val="0"/>
                        </a:spcAft>
                      </a:pPr>
                      <a:r>
                        <a:rPr lang="en-US" sz="1600" dirty="0">
                          <a:solidFill>
                            <a:srgbClr val="0000FF"/>
                          </a:solidFill>
                          <a:effectLst/>
                          <a:latin typeface="Times New Roman" pitchFamily="18" charset="0"/>
                          <a:ea typeface="Times New Roman"/>
                          <a:cs typeface="Times New Roman" pitchFamily="18" charset="0"/>
                        </a:rPr>
                        <a:t>Up to 4 feet</a:t>
                      </a:r>
                      <a:br>
                        <a:rPr lang="en-US" sz="1600" dirty="0">
                          <a:solidFill>
                            <a:srgbClr val="0000FF"/>
                          </a:solidFill>
                          <a:effectLst/>
                          <a:latin typeface="Times New Roman" pitchFamily="18" charset="0"/>
                          <a:ea typeface="Times New Roman"/>
                          <a:cs typeface="Times New Roman" pitchFamily="18" charset="0"/>
                        </a:rPr>
                      </a:br>
                      <a:r>
                        <a:rPr lang="en-US" sz="1600" dirty="0">
                          <a:solidFill>
                            <a:srgbClr val="0000FF"/>
                          </a:solidFill>
                          <a:effectLst/>
                          <a:latin typeface="Times New Roman" pitchFamily="18" charset="0"/>
                          <a:ea typeface="Times New Roman"/>
                          <a:cs typeface="Times New Roman" pitchFamily="18" charset="0"/>
                        </a:rPr>
                        <a:t>4 feet to 6 feet</a:t>
                      </a:r>
                      <a:br>
                        <a:rPr lang="en-US" sz="1600" dirty="0">
                          <a:solidFill>
                            <a:srgbClr val="0000FF"/>
                          </a:solidFill>
                          <a:effectLst/>
                          <a:latin typeface="Times New Roman" pitchFamily="18" charset="0"/>
                          <a:ea typeface="Times New Roman"/>
                          <a:cs typeface="Times New Roman" pitchFamily="18" charset="0"/>
                        </a:rPr>
                      </a:br>
                      <a:r>
                        <a:rPr lang="en-US" sz="1600" dirty="0">
                          <a:solidFill>
                            <a:srgbClr val="0000FF"/>
                          </a:solidFill>
                          <a:effectLst/>
                          <a:latin typeface="Times New Roman" pitchFamily="18" charset="0"/>
                          <a:ea typeface="Times New Roman"/>
                          <a:cs typeface="Times New Roman" pitchFamily="18" charset="0"/>
                        </a:rPr>
                        <a:t>over 6 feet</a:t>
                      </a:r>
                      <a:endParaRPr lang="en-US" sz="1600" dirty="0">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algn="ctr" rtl="0">
                        <a:lnSpc>
                          <a:spcPct val="115000"/>
                        </a:lnSpc>
                        <a:spcAft>
                          <a:spcPts val="0"/>
                        </a:spcAft>
                      </a:pPr>
                      <a:r>
                        <a:rPr lang="en-US" sz="1600">
                          <a:solidFill>
                            <a:srgbClr val="0000FF"/>
                          </a:solidFill>
                          <a:effectLst/>
                          <a:latin typeface="Times New Roman" pitchFamily="18" charset="0"/>
                          <a:ea typeface="Times New Roman"/>
                          <a:cs typeface="Times New Roman" pitchFamily="18" charset="0"/>
                        </a:rPr>
                        <a:t>0.155</a:t>
                      </a:r>
                      <a:br>
                        <a:rPr lang="en-US" sz="1600">
                          <a:solidFill>
                            <a:srgbClr val="0000FF"/>
                          </a:solidFill>
                          <a:effectLst/>
                          <a:latin typeface="Times New Roman" pitchFamily="18" charset="0"/>
                          <a:ea typeface="Times New Roman"/>
                          <a:cs typeface="Times New Roman" pitchFamily="18" charset="0"/>
                        </a:rPr>
                      </a:br>
                      <a:r>
                        <a:rPr lang="en-US" sz="1600">
                          <a:solidFill>
                            <a:srgbClr val="0000FF"/>
                          </a:solidFill>
                          <a:effectLst/>
                          <a:latin typeface="Times New Roman" pitchFamily="18" charset="0"/>
                          <a:ea typeface="Times New Roman"/>
                          <a:cs typeface="Times New Roman" pitchFamily="18" charset="0"/>
                        </a:rPr>
                        <a:t>0.143</a:t>
                      </a:r>
                      <a:br>
                        <a:rPr lang="en-US" sz="1600">
                          <a:solidFill>
                            <a:srgbClr val="0000FF"/>
                          </a:solidFill>
                          <a:effectLst/>
                          <a:latin typeface="Times New Roman" pitchFamily="18" charset="0"/>
                          <a:ea typeface="Times New Roman"/>
                          <a:cs typeface="Times New Roman" pitchFamily="18" charset="0"/>
                        </a:rPr>
                      </a:br>
                      <a:r>
                        <a:rPr lang="en-US" sz="1600">
                          <a:solidFill>
                            <a:srgbClr val="0000FF"/>
                          </a:solidFill>
                          <a:effectLst/>
                          <a:latin typeface="Times New Roman" pitchFamily="18" charset="0"/>
                          <a:ea typeface="Times New Roman"/>
                          <a:cs typeface="Times New Roman" pitchFamily="18" charset="0"/>
                        </a:rPr>
                        <a:t>0.125</a:t>
                      </a:r>
                      <a:endParaRPr lang="en-US" sz="1600">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algn="ctr" rtl="0">
                        <a:lnSpc>
                          <a:spcPct val="115000"/>
                        </a:lnSpc>
                        <a:spcAft>
                          <a:spcPts val="0"/>
                        </a:spcAft>
                      </a:pPr>
                      <a:r>
                        <a:rPr lang="en-US" sz="1600">
                          <a:solidFill>
                            <a:srgbClr val="0000FF"/>
                          </a:solidFill>
                          <a:effectLst/>
                          <a:latin typeface="Times New Roman" pitchFamily="18" charset="0"/>
                          <a:ea typeface="Times New Roman"/>
                          <a:cs typeface="Times New Roman" pitchFamily="18" charset="0"/>
                        </a:rPr>
                        <a:t>1.302%</a:t>
                      </a:r>
                      <a:endParaRPr lang="en-US" sz="1600">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algn="ctr" rtl="0">
                        <a:lnSpc>
                          <a:spcPct val="115000"/>
                        </a:lnSpc>
                        <a:spcAft>
                          <a:spcPts val="0"/>
                        </a:spcAft>
                      </a:pPr>
                      <a:r>
                        <a:rPr lang="en-US" sz="1600">
                          <a:solidFill>
                            <a:srgbClr val="0000FF"/>
                          </a:solidFill>
                          <a:effectLst/>
                          <a:latin typeface="Times New Roman" pitchFamily="18" charset="0"/>
                          <a:ea typeface="Times New Roman"/>
                          <a:cs typeface="Times New Roman" pitchFamily="18" charset="0"/>
                        </a:rPr>
                        <a:t>5/32</a:t>
                      </a:r>
                      <a:endParaRPr lang="en-US" sz="1600">
                        <a:effectLst/>
                        <a:latin typeface="Times New Roman" pitchFamily="18" charset="0"/>
                        <a:ea typeface="Times New Roman"/>
                        <a:cs typeface="Times New Roman" pitchFamily="18" charset="0"/>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645459">
                <a:tc>
                  <a:txBody>
                    <a:bodyPr/>
                    <a:lstStyle/>
                    <a:p>
                      <a:pPr algn="ctr" rtl="0">
                        <a:lnSpc>
                          <a:spcPct val="115000"/>
                        </a:lnSpc>
                        <a:spcAft>
                          <a:spcPts val="0"/>
                        </a:spcAft>
                      </a:pPr>
                      <a:r>
                        <a:rPr lang="en-US" sz="1600" b="1">
                          <a:effectLst/>
                          <a:latin typeface="Times New Roman" pitchFamily="18" charset="0"/>
                          <a:ea typeface="Times New Roman"/>
                          <a:cs typeface="Times New Roman" pitchFamily="18" charset="0"/>
                        </a:rPr>
                        <a:t>Magnesium</a:t>
                      </a:r>
                      <a:endParaRPr lang="en-US" sz="1600">
                        <a:effectLst/>
                        <a:latin typeface="Times New Roman" pitchFamily="18" charset="0"/>
                        <a:ea typeface="Times New Roman"/>
                        <a:cs typeface="Times New Roman" pitchFamily="18" charset="0"/>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algn="ctr" rtl="0">
                        <a:lnSpc>
                          <a:spcPct val="115000"/>
                        </a:lnSpc>
                        <a:spcAft>
                          <a:spcPts val="0"/>
                        </a:spcAft>
                      </a:pPr>
                      <a:r>
                        <a:rPr lang="en-US" sz="1600" dirty="0">
                          <a:solidFill>
                            <a:srgbClr val="0000FF"/>
                          </a:solidFill>
                          <a:effectLst/>
                          <a:latin typeface="Times New Roman" pitchFamily="18" charset="0"/>
                          <a:ea typeface="Times New Roman"/>
                          <a:cs typeface="Times New Roman" pitchFamily="18" charset="0"/>
                        </a:rPr>
                        <a:t>Up to 4 feet</a:t>
                      </a:r>
                      <a:br>
                        <a:rPr lang="en-US" sz="1600" dirty="0">
                          <a:solidFill>
                            <a:srgbClr val="0000FF"/>
                          </a:solidFill>
                          <a:effectLst/>
                          <a:latin typeface="Times New Roman" pitchFamily="18" charset="0"/>
                          <a:ea typeface="Times New Roman"/>
                          <a:cs typeface="Times New Roman" pitchFamily="18" charset="0"/>
                        </a:rPr>
                      </a:br>
                      <a:r>
                        <a:rPr lang="en-US" sz="1600" dirty="0">
                          <a:solidFill>
                            <a:srgbClr val="0000FF"/>
                          </a:solidFill>
                          <a:effectLst/>
                          <a:latin typeface="Times New Roman" pitchFamily="18" charset="0"/>
                          <a:ea typeface="Times New Roman"/>
                          <a:cs typeface="Times New Roman" pitchFamily="18" charset="0"/>
                        </a:rPr>
                        <a:t>Over 4 feet</a:t>
                      </a:r>
                      <a:endParaRPr lang="en-US" sz="1600" dirty="0">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algn="ctr" rtl="0">
                        <a:lnSpc>
                          <a:spcPct val="115000"/>
                        </a:lnSpc>
                        <a:spcAft>
                          <a:spcPts val="0"/>
                        </a:spcAft>
                      </a:pPr>
                      <a:r>
                        <a:rPr lang="en-US" sz="1600">
                          <a:solidFill>
                            <a:srgbClr val="0000FF"/>
                          </a:solidFill>
                          <a:effectLst/>
                          <a:latin typeface="Times New Roman" pitchFamily="18" charset="0"/>
                          <a:ea typeface="Times New Roman"/>
                          <a:cs typeface="Times New Roman" pitchFamily="18" charset="0"/>
                        </a:rPr>
                        <a:t>0.173</a:t>
                      </a:r>
                      <a:br>
                        <a:rPr lang="en-US" sz="1600">
                          <a:solidFill>
                            <a:srgbClr val="0000FF"/>
                          </a:solidFill>
                          <a:effectLst/>
                          <a:latin typeface="Times New Roman" pitchFamily="18" charset="0"/>
                          <a:ea typeface="Times New Roman"/>
                          <a:cs typeface="Times New Roman" pitchFamily="18" charset="0"/>
                        </a:rPr>
                      </a:br>
                      <a:r>
                        <a:rPr lang="en-US" sz="1600">
                          <a:solidFill>
                            <a:srgbClr val="0000FF"/>
                          </a:solidFill>
                          <a:effectLst/>
                          <a:latin typeface="Times New Roman" pitchFamily="18" charset="0"/>
                          <a:ea typeface="Times New Roman"/>
                          <a:cs typeface="Times New Roman" pitchFamily="18" charset="0"/>
                        </a:rPr>
                        <a:t>0.155</a:t>
                      </a:r>
                      <a:endParaRPr lang="en-US" sz="1600">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algn="ctr" rtl="0">
                        <a:lnSpc>
                          <a:spcPct val="115000"/>
                        </a:lnSpc>
                        <a:spcAft>
                          <a:spcPts val="0"/>
                        </a:spcAft>
                      </a:pPr>
                      <a:r>
                        <a:rPr lang="en-US" sz="1600" dirty="0">
                          <a:solidFill>
                            <a:srgbClr val="0000FF"/>
                          </a:solidFill>
                          <a:effectLst/>
                          <a:latin typeface="Times New Roman" pitchFamily="18" charset="0"/>
                          <a:ea typeface="Times New Roman"/>
                          <a:cs typeface="Times New Roman" pitchFamily="18" charset="0"/>
                        </a:rPr>
                        <a:t>1.302%</a:t>
                      </a:r>
                      <a:endParaRPr lang="en-US" sz="1600" dirty="0">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algn="ctr" rtl="0">
                        <a:lnSpc>
                          <a:spcPct val="115000"/>
                        </a:lnSpc>
                        <a:spcAft>
                          <a:spcPts val="0"/>
                        </a:spcAft>
                      </a:pPr>
                      <a:r>
                        <a:rPr lang="en-US" sz="1600">
                          <a:solidFill>
                            <a:srgbClr val="0000FF"/>
                          </a:solidFill>
                          <a:effectLst/>
                          <a:latin typeface="Times New Roman" pitchFamily="18" charset="0"/>
                          <a:ea typeface="Times New Roman"/>
                          <a:cs typeface="Times New Roman" pitchFamily="18" charset="0"/>
                        </a:rPr>
                        <a:t>5/32</a:t>
                      </a:r>
                      <a:endParaRPr lang="en-US" sz="1600">
                        <a:effectLst/>
                        <a:latin typeface="Times New Roman" pitchFamily="18" charset="0"/>
                        <a:ea typeface="Times New Roman"/>
                        <a:cs typeface="Times New Roman" pitchFamily="18" charset="0"/>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968188">
                <a:tc>
                  <a:txBody>
                    <a:bodyPr/>
                    <a:lstStyle/>
                    <a:p>
                      <a:pPr algn="ctr" rtl="0">
                        <a:lnSpc>
                          <a:spcPct val="115000"/>
                        </a:lnSpc>
                        <a:spcAft>
                          <a:spcPts val="0"/>
                        </a:spcAft>
                      </a:pPr>
                      <a:r>
                        <a:rPr lang="en-US" sz="1600" b="1">
                          <a:effectLst/>
                          <a:latin typeface="Times New Roman" pitchFamily="18" charset="0"/>
                          <a:ea typeface="Times New Roman"/>
                          <a:cs typeface="Times New Roman" pitchFamily="18" charset="0"/>
                        </a:rPr>
                        <a:t>brass</a:t>
                      </a:r>
                      <a:endParaRPr lang="en-US" sz="1600">
                        <a:effectLst/>
                        <a:latin typeface="Times New Roman" pitchFamily="18" charset="0"/>
                        <a:ea typeface="Times New Roman"/>
                        <a:cs typeface="Times New Roman" pitchFamily="18" charset="0"/>
                      </a:endParaRPr>
                    </a:p>
                  </a:txBody>
                  <a:tcPr marL="68580" marR="68580"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algn="ctr" rtl="0">
                        <a:lnSpc>
                          <a:spcPct val="115000"/>
                        </a:lnSpc>
                        <a:spcAft>
                          <a:spcPts val="0"/>
                        </a:spcAft>
                      </a:pPr>
                      <a:r>
                        <a:rPr lang="en-US" sz="1600">
                          <a:solidFill>
                            <a:srgbClr val="0000FF"/>
                          </a:solidFill>
                          <a:effectLst/>
                          <a:latin typeface="Times New Roman" pitchFamily="18" charset="0"/>
                          <a:ea typeface="Times New Roman"/>
                          <a:cs typeface="Times New Roman" pitchFamily="18" charset="0"/>
                        </a:rPr>
                        <a:t>Up to 2 feet</a:t>
                      </a:r>
                      <a:br>
                        <a:rPr lang="en-US" sz="1600">
                          <a:solidFill>
                            <a:srgbClr val="0000FF"/>
                          </a:solidFill>
                          <a:effectLst/>
                          <a:latin typeface="Times New Roman" pitchFamily="18" charset="0"/>
                          <a:ea typeface="Times New Roman"/>
                          <a:cs typeface="Times New Roman" pitchFamily="18" charset="0"/>
                        </a:rPr>
                      </a:br>
                      <a:r>
                        <a:rPr lang="en-US" sz="1600">
                          <a:solidFill>
                            <a:srgbClr val="0000FF"/>
                          </a:solidFill>
                          <a:effectLst/>
                          <a:latin typeface="Times New Roman" pitchFamily="18" charset="0"/>
                          <a:ea typeface="Times New Roman"/>
                          <a:cs typeface="Times New Roman" pitchFamily="18" charset="0"/>
                        </a:rPr>
                        <a:t>2 feet to 6 feet</a:t>
                      </a:r>
                      <a:br>
                        <a:rPr lang="en-US" sz="1600">
                          <a:solidFill>
                            <a:srgbClr val="0000FF"/>
                          </a:solidFill>
                          <a:effectLst/>
                          <a:latin typeface="Times New Roman" pitchFamily="18" charset="0"/>
                          <a:ea typeface="Times New Roman"/>
                          <a:cs typeface="Times New Roman" pitchFamily="18" charset="0"/>
                        </a:rPr>
                      </a:br>
                      <a:r>
                        <a:rPr lang="en-US" sz="1600">
                          <a:solidFill>
                            <a:srgbClr val="0000FF"/>
                          </a:solidFill>
                          <a:effectLst/>
                          <a:latin typeface="Times New Roman" pitchFamily="18" charset="0"/>
                          <a:ea typeface="Times New Roman"/>
                          <a:cs typeface="Times New Roman" pitchFamily="18" charset="0"/>
                        </a:rPr>
                        <a:t>over 6 feet</a:t>
                      </a:r>
                      <a:endParaRPr lang="en-US" sz="1600">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algn="ctr" rtl="0">
                        <a:lnSpc>
                          <a:spcPct val="115000"/>
                        </a:lnSpc>
                        <a:spcAft>
                          <a:spcPts val="0"/>
                        </a:spcAft>
                      </a:pPr>
                      <a:r>
                        <a:rPr lang="en-US" sz="1600" dirty="0">
                          <a:solidFill>
                            <a:srgbClr val="0000FF"/>
                          </a:solidFill>
                          <a:effectLst/>
                          <a:latin typeface="Times New Roman" pitchFamily="18" charset="0"/>
                          <a:ea typeface="Times New Roman"/>
                          <a:cs typeface="Times New Roman" pitchFamily="18" charset="0"/>
                        </a:rPr>
                        <a:t>0.251</a:t>
                      </a:r>
                      <a:br>
                        <a:rPr lang="en-US" sz="1600" dirty="0">
                          <a:solidFill>
                            <a:srgbClr val="0000FF"/>
                          </a:solidFill>
                          <a:effectLst/>
                          <a:latin typeface="Times New Roman" pitchFamily="18" charset="0"/>
                          <a:ea typeface="Times New Roman"/>
                          <a:cs typeface="Times New Roman" pitchFamily="18" charset="0"/>
                        </a:rPr>
                      </a:br>
                      <a:r>
                        <a:rPr lang="en-US" sz="1600" dirty="0">
                          <a:solidFill>
                            <a:srgbClr val="0000FF"/>
                          </a:solidFill>
                          <a:effectLst/>
                          <a:latin typeface="Times New Roman" pitchFamily="18" charset="0"/>
                          <a:ea typeface="Times New Roman"/>
                          <a:cs typeface="Times New Roman" pitchFamily="18" charset="0"/>
                        </a:rPr>
                        <a:t>0.191</a:t>
                      </a:r>
                      <a:br>
                        <a:rPr lang="en-US" sz="1600" dirty="0">
                          <a:solidFill>
                            <a:srgbClr val="0000FF"/>
                          </a:solidFill>
                          <a:effectLst/>
                          <a:latin typeface="Times New Roman" pitchFamily="18" charset="0"/>
                          <a:ea typeface="Times New Roman"/>
                          <a:cs typeface="Times New Roman" pitchFamily="18" charset="0"/>
                        </a:rPr>
                      </a:br>
                      <a:r>
                        <a:rPr lang="en-US" sz="1600" dirty="0">
                          <a:solidFill>
                            <a:srgbClr val="0000FF"/>
                          </a:solidFill>
                          <a:effectLst/>
                          <a:latin typeface="Times New Roman" pitchFamily="18" charset="0"/>
                          <a:ea typeface="Times New Roman"/>
                          <a:cs typeface="Times New Roman" pitchFamily="18" charset="0"/>
                        </a:rPr>
                        <a:t>0.155</a:t>
                      </a:r>
                      <a:endParaRPr lang="en-US" sz="1600" dirty="0">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algn="ctr" rtl="0">
                        <a:lnSpc>
                          <a:spcPct val="115000"/>
                        </a:lnSpc>
                        <a:spcAft>
                          <a:spcPts val="0"/>
                        </a:spcAft>
                      </a:pPr>
                      <a:r>
                        <a:rPr lang="en-US" sz="1600" dirty="0">
                          <a:solidFill>
                            <a:srgbClr val="0000FF"/>
                          </a:solidFill>
                          <a:effectLst/>
                          <a:latin typeface="Times New Roman" pitchFamily="18" charset="0"/>
                          <a:ea typeface="Times New Roman"/>
                          <a:cs typeface="Times New Roman" pitchFamily="18" charset="0"/>
                        </a:rPr>
                        <a:t>3.125%</a:t>
                      </a:r>
                      <a:endParaRPr lang="en-US" sz="1600" dirty="0">
                        <a:effectLst/>
                        <a:latin typeface="Times New Roman" pitchFamily="18" charset="0"/>
                        <a:ea typeface="Times New Roman"/>
                        <a:cs typeface="Times New Roman" pitchFamily="18" charset="0"/>
                      </a:endParaRPr>
                    </a:p>
                  </a:txBody>
                  <a:tcPr marL="68580" marR="68580" marT="0" marB="0">
                    <a:lnL>
                      <a:noFill/>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algn="ctr" rtl="0">
                        <a:lnSpc>
                          <a:spcPct val="115000"/>
                        </a:lnSpc>
                        <a:spcAft>
                          <a:spcPts val="0"/>
                        </a:spcAft>
                      </a:pPr>
                      <a:r>
                        <a:rPr lang="en-US" sz="1600" dirty="0">
                          <a:solidFill>
                            <a:srgbClr val="0000FF"/>
                          </a:solidFill>
                          <a:effectLst/>
                          <a:latin typeface="Times New Roman" pitchFamily="18" charset="0"/>
                          <a:ea typeface="Times New Roman"/>
                          <a:cs typeface="Times New Roman" pitchFamily="18" charset="0"/>
                        </a:rPr>
                        <a:t>3/8</a:t>
                      </a:r>
                      <a:endParaRPr lang="en-US" sz="1600" dirty="0">
                        <a:effectLst/>
                        <a:latin typeface="Times New Roman" pitchFamily="18" charset="0"/>
                        <a:ea typeface="Times New Roman"/>
                        <a:cs typeface="Times New Roman" pitchFamily="18" charset="0"/>
                      </a:endParaRPr>
                    </a:p>
                  </a:txBody>
                  <a:tcPr marL="68580" marR="68580"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Tree>
    <p:extLst>
      <p:ext uri="{BB962C8B-B14F-4D97-AF65-F5344CB8AC3E}">
        <p14:creationId xmlns:p14="http://schemas.microsoft.com/office/powerpoint/2010/main" val="678601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13062" y="66042"/>
            <a:ext cx="8826137"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1"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Exercise 1</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The casting shown is to be made in cast iron using a wooden pattern. Assuming only shrinkage allowance, calculate the dimension of the pattern. </a:t>
            </a:r>
            <a:r>
              <a:rPr kumimoji="0" lang="en-US" b="0" i="0" u="sng"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All Dimensions are in Inches</a:t>
            </a: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2049" name="صورة 3" descr="Description: C:\Documents and Settings\link 71\My Documents\My Pictures\3-2-1.bm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1058" y="1114424"/>
            <a:ext cx="4091941" cy="155257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13062" y="2667000"/>
            <a:ext cx="9054738" cy="1754326"/>
          </a:xfrm>
          <a:prstGeom prst="rect">
            <a:avLst/>
          </a:prstGeom>
        </p:spPr>
        <p:txBody>
          <a:bodyPr wrap="square">
            <a:spAutoFit/>
          </a:bodyPr>
          <a:lstStyle/>
          <a:p>
            <a:pPr lvl="0" fontAlgn="base">
              <a:spcBef>
                <a:spcPct val="0"/>
              </a:spcBef>
              <a:spcAft>
                <a:spcPct val="0"/>
              </a:spcAft>
            </a:pPr>
            <a:r>
              <a:rPr lang="en-US" b="1" i="1" u="sng" dirty="0">
                <a:solidFill>
                  <a:prstClr val="black"/>
                </a:solidFill>
                <a:latin typeface="Times New Roman" pitchFamily="18" charset="0"/>
                <a:ea typeface="Times New Roman" pitchFamily="18" charset="0"/>
                <a:cs typeface="Times New Roman" pitchFamily="18" charset="0"/>
              </a:rPr>
              <a:t>Solution 1</a:t>
            </a:r>
            <a:endParaRPr lang="en-US" dirty="0">
              <a:solidFill>
                <a:prstClr val="black"/>
              </a:solidFill>
              <a:latin typeface="Times New Roman" pitchFamily="18" charset="0"/>
              <a:cs typeface="Times New Roman" pitchFamily="18" charset="0"/>
            </a:endParaRPr>
          </a:p>
          <a:p>
            <a:pPr lvl="0" eaLnBrk="0" fontAlgn="base" hangingPunct="0">
              <a:spcBef>
                <a:spcPct val="0"/>
              </a:spcBef>
              <a:spcAft>
                <a:spcPct val="0"/>
              </a:spcAft>
            </a:pPr>
            <a:r>
              <a:rPr lang="en-US" dirty="0">
                <a:solidFill>
                  <a:prstClr val="black"/>
                </a:solidFill>
                <a:latin typeface="Times New Roman" pitchFamily="18" charset="0"/>
                <a:ea typeface="Times New Roman" pitchFamily="18" charset="0"/>
                <a:cs typeface="Times New Roman" pitchFamily="18" charset="0"/>
              </a:rPr>
              <a:t>The shrinkage allowance for cast iron for size up to 2 feet is o.125 inch per feet (</a:t>
            </a:r>
            <a:r>
              <a:rPr lang="en-US" u="sng" dirty="0" smtClean="0">
                <a:solidFill>
                  <a:prstClr val="black"/>
                </a:solidFill>
                <a:latin typeface="Times New Roman" pitchFamily="18" charset="0"/>
                <a:ea typeface="Times New Roman" pitchFamily="18" charset="0"/>
                <a:cs typeface="Times New Roman" pitchFamily="18" charset="0"/>
              </a:rPr>
              <a:t>as per </a:t>
            </a:r>
            <a:r>
              <a:rPr lang="en-US" u="sng" dirty="0">
                <a:solidFill>
                  <a:prstClr val="black"/>
                </a:solidFill>
                <a:latin typeface="Times New Roman" pitchFamily="18" charset="0"/>
                <a:ea typeface="Times New Roman" pitchFamily="18" charset="0"/>
                <a:cs typeface="Times New Roman" pitchFamily="18" charset="0"/>
              </a:rPr>
              <a:t> Table 1</a:t>
            </a:r>
            <a:r>
              <a:rPr lang="en-US" dirty="0">
                <a:solidFill>
                  <a:prstClr val="black"/>
                </a:solidFill>
                <a:latin typeface="Times New Roman" pitchFamily="18" charset="0"/>
                <a:ea typeface="Times New Roman" pitchFamily="18" charset="0"/>
                <a:cs typeface="Times New Roman" pitchFamily="18" charset="0"/>
              </a:rPr>
              <a:t>)</a:t>
            </a:r>
            <a:endParaRPr lang="en-US" dirty="0">
              <a:solidFill>
                <a:prstClr val="black"/>
              </a:solidFill>
              <a:latin typeface="Times New Roman" pitchFamily="18" charset="0"/>
              <a:cs typeface="Times New Roman" pitchFamily="18" charset="0"/>
            </a:endParaRPr>
          </a:p>
          <a:p>
            <a:pPr lvl="0" eaLnBrk="0" fontAlgn="base" hangingPunct="0">
              <a:spcBef>
                <a:spcPct val="0"/>
              </a:spcBef>
              <a:spcAft>
                <a:spcPct val="0"/>
              </a:spcAft>
            </a:pPr>
            <a:r>
              <a:rPr lang="en-US" dirty="0">
                <a:solidFill>
                  <a:prstClr val="black"/>
                </a:solidFill>
                <a:latin typeface="Times New Roman" pitchFamily="18" charset="0"/>
                <a:ea typeface="Times New Roman" pitchFamily="18" charset="0"/>
                <a:cs typeface="Times New Roman" pitchFamily="18" charset="0"/>
              </a:rPr>
              <a:t>For dimension 18 inch, allowance = 18 </a:t>
            </a:r>
            <a:r>
              <a:rPr lang="en-US" i="1" dirty="0">
                <a:solidFill>
                  <a:prstClr val="black"/>
                </a:solidFill>
                <a:latin typeface="Times New Roman" pitchFamily="18" charset="0"/>
                <a:ea typeface="Times New Roman" pitchFamily="18" charset="0"/>
                <a:cs typeface="Times New Roman" pitchFamily="18" charset="0"/>
              </a:rPr>
              <a:t>X </a:t>
            </a:r>
            <a:r>
              <a:rPr lang="en-US" dirty="0">
                <a:solidFill>
                  <a:prstClr val="black"/>
                </a:solidFill>
                <a:latin typeface="Times New Roman" pitchFamily="18" charset="0"/>
                <a:ea typeface="Times New Roman" pitchFamily="18" charset="0"/>
                <a:cs typeface="Times New Roman" pitchFamily="18" charset="0"/>
              </a:rPr>
              <a:t>0.125 / 12 = 0.1875 inch »  0.2 inch</a:t>
            </a:r>
            <a:endParaRPr lang="en-US" dirty="0">
              <a:solidFill>
                <a:prstClr val="black"/>
              </a:solidFill>
              <a:latin typeface="Times New Roman" pitchFamily="18" charset="0"/>
              <a:cs typeface="Times New Roman" pitchFamily="18" charset="0"/>
            </a:endParaRPr>
          </a:p>
          <a:p>
            <a:pPr lvl="0" eaLnBrk="0" fontAlgn="base" hangingPunct="0">
              <a:spcBef>
                <a:spcPct val="0"/>
              </a:spcBef>
              <a:spcAft>
                <a:spcPct val="0"/>
              </a:spcAft>
            </a:pPr>
            <a:r>
              <a:rPr lang="en-US" dirty="0">
                <a:solidFill>
                  <a:prstClr val="black"/>
                </a:solidFill>
                <a:latin typeface="Times New Roman" pitchFamily="18" charset="0"/>
                <a:ea typeface="Times New Roman" pitchFamily="18" charset="0"/>
                <a:cs typeface="Times New Roman" pitchFamily="18" charset="0"/>
              </a:rPr>
              <a:t>For dimension 14 inch, allowance = 14 </a:t>
            </a:r>
            <a:r>
              <a:rPr lang="en-US" i="1" dirty="0">
                <a:solidFill>
                  <a:prstClr val="black"/>
                </a:solidFill>
                <a:latin typeface="Times New Roman" pitchFamily="18" charset="0"/>
                <a:ea typeface="Times New Roman" pitchFamily="18" charset="0"/>
                <a:cs typeface="Times New Roman" pitchFamily="18" charset="0"/>
              </a:rPr>
              <a:t>X </a:t>
            </a:r>
            <a:r>
              <a:rPr lang="en-US" dirty="0">
                <a:solidFill>
                  <a:prstClr val="black"/>
                </a:solidFill>
                <a:latin typeface="Times New Roman" pitchFamily="18" charset="0"/>
                <a:ea typeface="Times New Roman" pitchFamily="18" charset="0"/>
                <a:cs typeface="Times New Roman" pitchFamily="18" charset="0"/>
              </a:rPr>
              <a:t>0.125 / 12 = 0.146 inch »  0.15 inch</a:t>
            </a:r>
            <a:endParaRPr lang="en-US" dirty="0">
              <a:solidFill>
                <a:prstClr val="black"/>
              </a:solidFill>
              <a:latin typeface="Times New Roman" pitchFamily="18" charset="0"/>
              <a:cs typeface="Times New Roman" pitchFamily="18" charset="0"/>
            </a:endParaRPr>
          </a:p>
          <a:p>
            <a:pPr lvl="0" eaLnBrk="0" fontAlgn="base" hangingPunct="0">
              <a:spcBef>
                <a:spcPct val="0"/>
              </a:spcBef>
              <a:spcAft>
                <a:spcPct val="0"/>
              </a:spcAft>
            </a:pPr>
            <a:r>
              <a:rPr lang="en-US" dirty="0">
                <a:solidFill>
                  <a:prstClr val="black"/>
                </a:solidFill>
                <a:latin typeface="Times New Roman" pitchFamily="18" charset="0"/>
                <a:ea typeface="Times New Roman" pitchFamily="18" charset="0"/>
                <a:cs typeface="Times New Roman" pitchFamily="18" charset="0"/>
              </a:rPr>
              <a:t>For dimension 8 inch, allowance   =  8 X 0.125 / 12 = 0.0833 inch »  0. 09 inch</a:t>
            </a:r>
            <a:endParaRPr lang="en-US" dirty="0">
              <a:solidFill>
                <a:prstClr val="black"/>
              </a:solidFill>
              <a:latin typeface="Times New Roman" pitchFamily="18" charset="0"/>
              <a:cs typeface="Times New Roman" pitchFamily="18" charset="0"/>
            </a:endParaRPr>
          </a:p>
          <a:p>
            <a:pPr lvl="0" eaLnBrk="0" fontAlgn="base" hangingPunct="0">
              <a:spcBef>
                <a:spcPct val="0"/>
              </a:spcBef>
              <a:spcAft>
                <a:spcPct val="0"/>
              </a:spcAft>
            </a:pPr>
            <a:r>
              <a:rPr lang="en-US" dirty="0">
                <a:solidFill>
                  <a:prstClr val="black"/>
                </a:solidFill>
                <a:latin typeface="Times New Roman" pitchFamily="18" charset="0"/>
                <a:ea typeface="Times New Roman" pitchFamily="18" charset="0"/>
                <a:cs typeface="Times New Roman" pitchFamily="18" charset="0"/>
              </a:rPr>
              <a:t>For dimension 6 inch, allowance   =   6 X 0.125 / 12 = 0.0625 inch »  0. 07 inch</a:t>
            </a:r>
            <a:endParaRPr lang="en-US" dirty="0">
              <a:solidFill>
                <a:prstClr val="black"/>
              </a:solidFill>
              <a:latin typeface="Times New Roman" pitchFamily="18" charset="0"/>
              <a:cs typeface="Times New Roman" pitchFamily="18" charset="0"/>
            </a:endParaRPr>
          </a:p>
        </p:txBody>
      </p:sp>
      <p:pic>
        <p:nvPicPr>
          <p:cNvPr id="6" name="صورة 2" descr="C:\Documents and Settings\link 71\My Documents\My Pictures\3-1-1.bmp"/>
          <p:cNvPicPr/>
          <p:nvPr/>
        </p:nvPicPr>
        <p:blipFill>
          <a:blip r:embed="rId3"/>
          <a:srcRect/>
          <a:stretch>
            <a:fillRect/>
          </a:stretch>
        </p:blipFill>
        <p:spPr bwMode="auto">
          <a:xfrm>
            <a:off x="3276600" y="4648200"/>
            <a:ext cx="4319270" cy="1752600"/>
          </a:xfrm>
          <a:prstGeom prst="rect">
            <a:avLst/>
          </a:prstGeom>
          <a:noFill/>
          <a:ln w="9525">
            <a:noFill/>
            <a:miter lim="800000"/>
            <a:headEnd/>
            <a:tailEnd/>
          </a:ln>
        </p:spPr>
      </p:pic>
    </p:spTree>
    <p:extLst>
      <p:ext uri="{BB962C8B-B14F-4D97-AF65-F5344CB8AC3E}">
        <p14:creationId xmlns:p14="http://schemas.microsoft.com/office/powerpoint/2010/main" val="1696615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049"/>
                                        </p:tgtEl>
                                        <p:attrNameLst>
                                          <p:attrName>style.visibility</p:attrName>
                                        </p:attrNameLst>
                                      </p:cBhvr>
                                      <p:to>
                                        <p:strVal val="visible"/>
                                      </p:to>
                                    </p:set>
                                    <p:animEffect transition="in" filter="barn(inVertical)">
                                      <p:cBhvr>
                                        <p:cTn id="19" dur="500"/>
                                        <p:tgtEl>
                                          <p:spTgt spid="204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wipe(down)">
                                      <p:cBhvr>
                                        <p:cTn id="24" dur="500"/>
                                        <p:tgtEl>
                                          <p:spTgt spid="4"/>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additive="base">
                                        <p:cTn id="29" dur="500" fill="hold"/>
                                        <p:tgtEl>
                                          <p:spTgt spid="6"/>
                                        </p:tgtEl>
                                        <p:attrNameLst>
                                          <p:attrName>ppt_x</p:attrName>
                                        </p:attrNameLst>
                                      </p:cBhvr>
                                      <p:tavLst>
                                        <p:tav tm="0">
                                          <p:val>
                                            <p:strVal val="#ppt_x"/>
                                          </p:val>
                                        </p:tav>
                                        <p:tav tm="100000">
                                          <p:val>
                                            <p:strVal val="#ppt_x"/>
                                          </p:val>
                                        </p:tav>
                                      </p:tavLst>
                                    </p:anim>
                                    <p:anim calcmode="lin" valueType="num">
                                      <p:cBhvr additive="base">
                                        <p:cTn id="3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28600"/>
            <a:ext cx="7924800" cy="3441455"/>
          </a:xfrm>
          <a:prstGeom prst="rect">
            <a:avLst/>
          </a:prstGeom>
        </p:spPr>
        <p:txBody>
          <a:bodyPr wrap="square">
            <a:spAutoFit/>
          </a:bodyPr>
          <a:lstStyle/>
          <a:p>
            <a:pPr>
              <a:lnSpc>
                <a:spcPct val="115000"/>
              </a:lnSpc>
              <a:spcAft>
                <a:spcPts val="1000"/>
              </a:spcAft>
            </a:pPr>
            <a:r>
              <a:rPr lang="en-US" sz="2000" b="1" u="sng" dirty="0">
                <a:latin typeface="Times New Roman"/>
                <a:ea typeface="Times New Roman"/>
                <a:cs typeface="Arial"/>
              </a:rPr>
              <a:t>Draft or Taper Allowance</a:t>
            </a:r>
            <a:endParaRPr lang="en-US" sz="1600" dirty="0">
              <a:ea typeface="Times New Roman"/>
              <a:cs typeface="Arial"/>
            </a:endParaRPr>
          </a:p>
          <a:p>
            <a:pPr algn="just">
              <a:lnSpc>
                <a:spcPct val="115000"/>
              </a:lnSpc>
              <a:spcAft>
                <a:spcPts val="1000"/>
              </a:spcAft>
            </a:pPr>
            <a:r>
              <a:rPr lang="en-US" dirty="0">
                <a:latin typeface="Times New Roman"/>
                <a:ea typeface="Times New Roman"/>
                <a:cs typeface="Arial"/>
              </a:rPr>
              <a:t>By draft is meant the taper provided by the pattern maker on all vertical surfaces of the pattern so that it can be removed from the sand without tearing away the sides of the sand mold and without excessive rapping by the molder.</a:t>
            </a:r>
            <a:r>
              <a:rPr lang="en-US" u="sng" dirty="0">
                <a:latin typeface="Times New Roman"/>
                <a:ea typeface="Times New Roman"/>
                <a:cs typeface="Arial"/>
              </a:rPr>
              <a:t> </a:t>
            </a:r>
            <a:r>
              <a:rPr lang="en-US" b="1" u="sng" dirty="0">
                <a:latin typeface="Times New Roman"/>
                <a:ea typeface="Times New Roman"/>
                <a:cs typeface="Arial"/>
              </a:rPr>
              <a:t>Figure 3 (a)</a:t>
            </a:r>
            <a:r>
              <a:rPr lang="en-US" dirty="0">
                <a:latin typeface="Times New Roman"/>
                <a:ea typeface="Times New Roman"/>
                <a:cs typeface="Arial"/>
              </a:rPr>
              <a:t> shows a pattern having no draft allowance being removed from the pattern. In this case, till the pattern is completely lifted out, its sides will remain in contact with the walls of the mold, thus tending to break it. </a:t>
            </a:r>
            <a:r>
              <a:rPr lang="en-US" b="1" u="sng" dirty="0">
                <a:latin typeface="Times New Roman"/>
                <a:ea typeface="Times New Roman"/>
                <a:cs typeface="Arial"/>
              </a:rPr>
              <a:t>Figure 3 (b)</a:t>
            </a:r>
            <a:r>
              <a:rPr lang="en-US" u="sng" dirty="0">
                <a:latin typeface="Times New Roman"/>
                <a:ea typeface="Times New Roman"/>
                <a:cs typeface="Arial"/>
              </a:rPr>
              <a:t> </a:t>
            </a:r>
            <a:r>
              <a:rPr lang="en-US" dirty="0">
                <a:latin typeface="Times New Roman"/>
                <a:ea typeface="Times New Roman"/>
                <a:cs typeface="Arial"/>
              </a:rPr>
              <a:t>is an illustration of a pattern having proper draft allowance. Here, the moment the pattern lifting commences, all of its surfaces are well away from the sand surface. Thus the pattern can be removed without damaging the mold cavity. </a:t>
            </a:r>
            <a:endParaRPr lang="en-US" sz="1600" dirty="0">
              <a:ea typeface="Times New Roman"/>
              <a:cs typeface="Arial"/>
            </a:endParaRPr>
          </a:p>
        </p:txBody>
      </p:sp>
      <p:pic>
        <p:nvPicPr>
          <p:cNvPr id="3" name="صورة 1"/>
          <p:cNvPicPr/>
          <p:nvPr/>
        </p:nvPicPr>
        <p:blipFill>
          <a:blip r:embed="rId2"/>
          <a:srcRect l="4334" t="10728" r="6092"/>
          <a:stretch>
            <a:fillRect/>
          </a:stretch>
        </p:blipFill>
        <p:spPr bwMode="auto">
          <a:xfrm>
            <a:off x="304800" y="3670055"/>
            <a:ext cx="4726305" cy="1757680"/>
          </a:xfrm>
          <a:prstGeom prst="rect">
            <a:avLst/>
          </a:prstGeom>
          <a:noFill/>
          <a:ln w="9525">
            <a:noFill/>
            <a:miter lim="800000"/>
            <a:headEnd/>
            <a:tailEnd/>
          </a:ln>
        </p:spPr>
      </p:pic>
      <p:pic>
        <p:nvPicPr>
          <p:cNvPr id="4" name="صورة 4"/>
          <p:cNvPicPr/>
          <p:nvPr/>
        </p:nvPicPr>
        <p:blipFill>
          <a:blip r:embed="rId3"/>
          <a:srcRect/>
          <a:stretch>
            <a:fillRect/>
          </a:stretch>
        </p:blipFill>
        <p:spPr bwMode="auto">
          <a:xfrm>
            <a:off x="4267200" y="4692922"/>
            <a:ext cx="5267325" cy="2182495"/>
          </a:xfrm>
          <a:prstGeom prst="rect">
            <a:avLst/>
          </a:prstGeom>
          <a:noFill/>
          <a:ln w="9525">
            <a:noFill/>
            <a:miter lim="800000"/>
            <a:headEnd/>
            <a:tailEnd/>
          </a:ln>
        </p:spPr>
      </p:pic>
    </p:spTree>
    <p:extLst>
      <p:ext uri="{BB962C8B-B14F-4D97-AF65-F5344CB8AC3E}">
        <p14:creationId xmlns:p14="http://schemas.microsoft.com/office/powerpoint/2010/main" val="3043374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barn(inVertical)">
                                      <p:cBhvr>
                                        <p:cTn id="11" dur="500"/>
                                        <p:tgtEl>
                                          <p:spTgt spid="3"/>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1000"/>
                                        <p:tgtEl>
                                          <p:spTgt spid="4"/>
                                        </p:tgtEl>
                                      </p:cBhvr>
                                    </p:animEffect>
                                    <p:anim calcmode="lin" valueType="num">
                                      <p:cBhvr>
                                        <p:cTn id="16" dur="1000" fill="hold"/>
                                        <p:tgtEl>
                                          <p:spTgt spid="4"/>
                                        </p:tgtEl>
                                        <p:attrNameLst>
                                          <p:attrName>ppt_x</p:attrName>
                                        </p:attrNameLst>
                                      </p:cBhvr>
                                      <p:tavLst>
                                        <p:tav tm="0">
                                          <p:val>
                                            <p:strVal val="#ppt_x"/>
                                          </p:val>
                                        </p:tav>
                                        <p:tav tm="100000">
                                          <p:val>
                                            <p:strVal val="#ppt_x"/>
                                          </p:val>
                                        </p:tav>
                                      </p:tavLst>
                                    </p:anim>
                                    <p:anim calcmode="lin" valueType="num">
                                      <p:cBhvr>
                                        <p:cTn id="1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TotalTime>
  <Words>1832</Words>
  <Application>Microsoft Office PowerPoint</Application>
  <PresentationFormat>On-screen Show (4:3)</PresentationFormat>
  <Paragraphs>158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samey</dc:creator>
  <cp:lastModifiedBy>samey</cp:lastModifiedBy>
  <cp:revision>13</cp:revision>
  <dcterms:created xsi:type="dcterms:W3CDTF">2006-08-16T00:00:00Z</dcterms:created>
  <dcterms:modified xsi:type="dcterms:W3CDTF">2015-03-07T19:00:51Z</dcterms:modified>
</cp:coreProperties>
</file>